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x="18288000" cy="10287000"/>
  <p:notesSz cx="6858000" cy="9144000"/>
  <p:embeddedFontLst>
    <p:embeddedFont>
      <p:font typeface="Josefin Sans Bold" charset="1" panose="00000800000000000000"/>
      <p:regular r:id="rId60"/>
    </p:embeddedFont>
    <p:embeddedFont>
      <p:font typeface="Josefin Sans" charset="1" panose="0000050000000000000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sv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Relationship Id="rId7" Target="../media/image4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6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6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64.png" Type="http://schemas.openxmlformats.org/officeDocument/2006/relationships/image"/><Relationship Id="rId4" Target="../media/image65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svg" Type="http://schemas.openxmlformats.org/officeDocument/2006/relationships/image"/><Relationship Id="rId12" Target="../media/image76.png" Type="http://schemas.openxmlformats.org/officeDocument/2006/relationships/image"/><Relationship Id="rId13" Target="../media/image77.svg" Type="http://schemas.openxmlformats.org/officeDocument/2006/relationships/image"/><Relationship Id="rId2" Target="../media/image66.png" Type="http://schemas.openxmlformats.org/officeDocument/2006/relationships/image"/><Relationship Id="rId3" Target="../media/image67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sv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79.png" Type="http://schemas.openxmlformats.org/officeDocument/2006/relationships/image"/><Relationship Id="rId6" Target="../media/image80.svg" Type="http://schemas.openxmlformats.org/officeDocument/2006/relationships/image"/><Relationship Id="rId7" Target="../media/image81.png" Type="http://schemas.openxmlformats.org/officeDocument/2006/relationships/image"/><Relationship Id="rId8" Target="../media/image8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56.png" Type="http://schemas.openxmlformats.org/officeDocument/2006/relationships/image"/><Relationship Id="rId4" Target="../media/image57.svg" Type="http://schemas.openxmlformats.org/officeDocument/2006/relationships/image"/><Relationship Id="rId5" Target="../media/image83.png" Type="http://schemas.openxmlformats.org/officeDocument/2006/relationships/image"/><Relationship Id="rId6" Target="../media/image8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86.png" Type="http://schemas.openxmlformats.org/officeDocument/2006/relationships/image"/><Relationship Id="rId4" Target="../media/image87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Relationship Id="rId3" Target="../media/image89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90.png" Type="http://schemas.openxmlformats.org/officeDocument/2006/relationships/image"/><Relationship Id="rId9" Target="../media/image91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92.png" Type="http://schemas.openxmlformats.org/officeDocument/2006/relationships/image"/><Relationship Id="rId5" Target="../media/image93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4.png" Type="http://schemas.openxmlformats.org/officeDocument/2006/relationships/image"/><Relationship Id="rId3" Target="../media/image95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96.png" Type="http://schemas.openxmlformats.org/officeDocument/2006/relationships/image"/><Relationship Id="rId7" Target="../media/image97.svg" Type="http://schemas.openxmlformats.org/officeDocument/2006/relationships/image"/><Relationship Id="rId8" Target="../media/image98.png" Type="http://schemas.openxmlformats.org/officeDocument/2006/relationships/image"/><Relationship Id="rId9" Target="../media/image9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png" Type="http://schemas.openxmlformats.org/officeDocument/2006/relationships/image"/><Relationship Id="rId3" Target="../media/image101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2.png" Type="http://schemas.openxmlformats.org/officeDocument/2006/relationships/image"/><Relationship Id="rId3" Target="../media/image10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3.png" Type="http://schemas.openxmlformats.org/officeDocument/2006/relationships/image"/><Relationship Id="rId3" Target="../media/image10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4.png" Type="http://schemas.openxmlformats.org/officeDocument/2006/relationships/image"/><Relationship Id="rId3" Target="../media/image105.svg" Type="http://schemas.openxmlformats.org/officeDocument/2006/relationships/image"/><Relationship Id="rId4" Target="../media/image106.png" Type="http://schemas.openxmlformats.org/officeDocument/2006/relationships/image"/><Relationship Id="rId5" Target="../media/image107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108.png" Type="http://schemas.openxmlformats.org/officeDocument/2006/relationships/image"/><Relationship Id="rId4" Target="../media/image109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108.png" Type="http://schemas.openxmlformats.org/officeDocument/2006/relationships/image"/><Relationship Id="rId4" Target="../media/image109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108.png" Type="http://schemas.openxmlformats.org/officeDocument/2006/relationships/image"/><Relationship Id="rId4" Target="../media/image109.svg" Type="http://schemas.openxmlformats.org/officeDocument/2006/relationships/image"/><Relationship Id="rId5" Target="../media/image110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Relationship Id="rId3" Target="../media/image108.png" Type="http://schemas.openxmlformats.org/officeDocument/2006/relationships/image"/><Relationship Id="rId4" Target="../media/image109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1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2.png" Type="http://schemas.openxmlformats.org/officeDocument/2006/relationships/image"/><Relationship Id="rId3" Target="../media/image113.svg" Type="http://schemas.openxmlformats.org/officeDocument/2006/relationships/image"/><Relationship Id="rId4" Target="../media/image114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2.png" Type="http://schemas.openxmlformats.org/officeDocument/2006/relationships/image"/><Relationship Id="rId3" Target="../media/image113.svg" Type="http://schemas.openxmlformats.org/officeDocument/2006/relationships/image"/><Relationship Id="rId4" Target="../media/image115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6.png" Type="http://schemas.openxmlformats.org/officeDocument/2006/relationships/image"/><Relationship Id="rId3" Target="../media/image117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8.png" Type="http://schemas.openxmlformats.org/officeDocument/2006/relationships/image"/><Relationship Id="rId3" Target="../media/image119.svg" Type="http://schemas.openxmlformats.org/officeDocument/2006/relationships/image"/><Relationship Id="rId4" Target="../media/image120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1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1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1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2.png" Type="http://schemas.openxmlformats.org/officeDocument/2006/relationships/image"/><Relationship Id="rId3" Target="../media/image123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5.png" Type="http://schemas.openxmlformats.org/officeDocument/2006/relationships/image"/><Relationship Id="rId3" Target="../media/image126.svg" Type="http://schemas.openxmlformats.org/officeDocument/2006/relationships/image"/><Relationship Id="rId4" Target="../media/image127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png" Type="http://schemas.openxmlformats.org/officeDocument/2006/relationships/image"/><Relationship Id="rId3" Target="../media/image91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8.png" Type="http://schemas.openxmlformats.org/officeDocument/2006/relationships/image"/><Relationship Id="rId3" Target="../media/image129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0.png" Type="http://schemas.openxmlformats.org/officeDocument/2006/relationships/image"/><Relationship Id="rId3" Target="../media/image131.png" Type="http://schemas.openxmlformats.org/officeDocument/2006/relationships/image"/><Relationship Id="rId4" Target="../media/image132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3.png" Type="http://schemas.openxmlformats.org/officeDocument/2006/relationships/image"/><Relationship Id="rId3" Target="../media/image13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2" Target="../media/image25.png" Type="http://schemas.openxmlformats.org/officeDocument/2006/relationships/image"/><Relationship Id="rId3" Target="../media/image26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png" Type="http://schemas.openxmlformats.org/officeDocument/2006/relationships/image"/><Relationship Id="rId5" Target="../media/image36.sv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png" Type="http://schemas.openxmlformats.org/officeDocument/2006/relationships/image"/><Relationship Id="rId9" Target="../media/image40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51936" y="2493093"/>
            <a:ext cx="9623999" cy="4949168"/>
            <a:chOff x="0" y="0"/>
            <a:chExt cx="12831999" cy="659889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128117"/>
              <a:ext cx="12831999" cy="23562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06"/>
                </a:lnSpc>
              </a:pPr>
              <a:r>
                <a:rPr lang="en-US" sz="6575" b="true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Nã</a:t>
              </a:r>
              <a:r>
                <a:rPr lang="en-US" sz="6575" b="true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 Linearidade de Features  e Parâmetros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12831999" cy="5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837737"/>
              <a:ext cx="12831999" cy="7611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760"/>
                </a:lnSpc>
              </a:pPr>
              <a:r>
                <a:rPr lang="en-US" sz="340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Por Emanuel Lopes Silva e Matheus Costa Alves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82834" y="-1921745"/>
            <a:ext cx="6755642" cy="4114800"/>
          </a:xfrm>
          <a:custGeom>
            <a:avLst/>
            <a:gdLst/>
            <a:ahLst/>
            <a:cxnLst/>
            <a:rect r="r" b="b" t="t" l="l"/>
            <a:pathLst>
              <a:path h="4114800" w="6755642">
                <a:moveTo>
                  <a:pt x="0" y="0"/>
                </a:moveTo>
                <a:lnTo>
                  <a:pt x="6755642" y="0"/>
                </a:lnTo>
                <a:lnTo>
                  <a:pt x="67556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303834" y="1790711"/>
            <a:ext cx="1194327" cy="2586142"/>
          </a:xfrm>
          <a:custGeom>
            <a:avLst/>
            <a:gdLst/>
            <a:ahLst/>
            <a:cxnLst/>
            <a:rect r="r" b="b" t="t" l="l"/>
            <a:pathLst>
              <a:path h="2586142" w="1194327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2095190" y="202115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5357753" y="0"/>
                </a:moveTo>
                <a:lnTo>
                  <a:pt x="0" y="0"/>
                </a:lnTo>
                <a:lnTo>
                  <a:pt x="0" y="5591582"/>
                </a:lnTo>
                <a:lnTo>
                  <a:pt x="5357753" y="5591582"/>
                </a:lnTo>
                <a:lnTo>
                  <a:pt x="53577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47148" y="1264426"/>
            <a:ext cx="3144039" cy="2440918"/>
          </a:xfrm>
          <a:custGeom>
            <a:avLst/>
            <a:gdLst/>
            <a:ahLst/>
            <a:cxnLst/>
            <a:rect r="r" b="b" t="t" l="l"/>
            <a:pathLst>
              <a:path h="2440918" w="3144039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4872" y="5005800"/>
            <a:ext cx="1894295" cy="4252500"/>
          </a:xfrm>
          <a:custGeom>
            <a:avLst/>
            <a:gdLst/>
            <a:ahLst/>
            <a:cxnLst/>
            <a:rect r="r" b="b" t="t" l="l"/>
            <a:pathLst>
              <a:path h="4252500" w="1894295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011803" y="7612736"/>
            <a:ext cx="3486358" cy="4114800"/>
          </a:xfrm>
          <a:custGeom>
            <a:avLst/>
            <a:gdLst/>
            <a:ahLst/>
            <a:cxnLst/>
            <a:rect r="r" b="b" t="t" l="l"/>
            <a:pathLst>
              <a:path h="4114800" w="3486358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01657" y="9004509"/>
            <a:ext cx="4303320" cy="795189"/>
            <a:chOff x="0" y="0"/>
            <a:chExt cx="1219450" cy="2253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450" cy="225336"/>
            </a:xfrm>
            <a:custGeom>
              <a:avLst/>
              <a:gdLst/>
              <a:ahLst/>
              <a:cxnLst/>
              <a:rect r="r" b="b" t="t" l="l"/>
              <a:pathLst>
                <a:path h="225336" w="1219450">
                  <a:moveTo>
                    <a:pt x="0" y="0"/>
                  </a:moveTo>
                  <a:lnTo>
                    <a:pt x="1219450" y="0"/>
                  </a:lnTo>
                  <a:lnTo>
                    <a:pt x="1219450" y="225336"/>
                  </a:lnTo>
                  <a:lnTo>
                    <a:pt x="0" y="225336"/>
                  </a:lnTo>
                  <a:close/>
                </a:path>
              </a:pathLst>
            </a:custGeom>
            <a:solidFill>
              <a:srgbClr val="2B4B8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1219450" cy="253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6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2920958" y="9037197"/>
            <a:ext cx="4303320" cy="795189"/>
            <a:chOff x="0" y="0"/>
            <a:chExt cx="1219450" cy="22533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19450" cy="225336"/>
            </a:xfrm>
            <a:custGeom>
              <a:avLst/>
              <a:gdLst/>
              <a:ahLst/>
              <a:cxnLst/>
              <a:rect r="r" b="b" t="t" l="l"/>
              <a:pathLst>
                <a:path h="225336" w="1219450">
                  <a:moveTo>
                    <a:pt x="0" y="0"/>
                  </a:moveTo>
                  <a:lnTo>
                    <a:pt x="1219450" y="0"/>
                  </a:lnTo>
                  <a:lnTo>
                    <a:pt x="1219450" y="225336"/>
                  </a:lnTo>
                  <a:lnTo>
                    <a:pt x="0" y="225336"/>
                  </a:lnTo>
                  <a:close/>
                </a:path>
              </a:pathLst>
            </a:custGeom>
            <a:solidFill>
              <a:srgbClr val="2B4B82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219450" cy="253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6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01657" y="4247940"/>
            <a:ext cx="4303320" cy="807407"/>
            <a:chOff x="0" y="0"/>
            <a:chExt cx="1219450" cy="2287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19450" cy="228798"/>
            </a:xfrm>
            <a:custGeom>
              <a:avLst/>
              <a:gdLst/>
              <a:ahLst/>
              <a:cxnLst/>
              <a:rect r="r" b="b" t="t" l="l"/>
              <a:pathLst>
                <a:path h="228798" w="1219450">
                  <a:moveTo>
                    <a:pt x="0" y="0"/>
                  </a:moveTo>
                  <a:lnTo>
                    <a:pt x="1219450" y="0"/>
                  </a:lnTo>
                  <a:lnTo>
                    <a:pt x="1219450" y="228798"/>
                  </a:lnTo>
                  <a:lnTo>
                    <a:pt x="0" y="228798"/>
                  </a:lnTo>
                  <a:close/>
                </a:path>
              </a:pathLst>
            </a:custGeom>
            <a:solidFill>
              <a:srgbClr val="2B4B8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219450" cy="257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6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955980" y="4247940"/>
            <a:ext cx="4303320" cy="807407"/>
            <a:chOff x="0" y="0"/>
            <a:chExt cx="1219450" cy="2287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19450" cy="228798"/>
            </a:xfrm>
            <a:custGeom>
              <a:avLst/>
              <a:gdLst/>
              <a:ahLst/>
              <a:cxnLst/>
              <a:rect r="r" b="b" t="t" l="l"/>
              <a:pathLst>
                <a:path h="228798" w="1219450">
                  <a:moveTo>
                    <a:pt x="0" y="0"/>
                  </a:moveTo>
                  <a:lnTo>
                    <a:pt x="1219450" y="0"/>
                  </a:lnTo>
                  <a:lnTo>
                    <a:pt x="1219450" y="228798"/>
                  </a:lnTo>
                  <a:lnTo>
                    <a:pt x="0" y="228798"/>
                  </a:lnTo>
                  <a:close/>
                </a:path>
              </a:pathLst>
            </a:custGeom>
            <a:solidFill>
              <a:srgbClr val="2B4B82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219450" cy="257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96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394621" y="8115293"/>
            <a:ext cx="4114800" cy="2573620"/>
          </a:xfrm>
          <a:custGeom>
            <a:avLst/>
            <a:gdLst/>
            <a:ahLst/>
            <a:cxnLst/>
            <a:rect r="r" b="b" t="t" l="l"/>
            <a:pathLst>
              <a:path h="2573620" w="4114800">
                <a:moveTo>
                  <a:pt x="0" y="0"/>
                </a:moveTo>
                <a:lnTo>
                  <a:pt x="4114800" y="0"/>
                </a:lnTo>
                <a:lnTo>
                  <a:pt x="4114800" y="2573621"/>
                </a:lnTo>
                <a:lnTo>
                  <a:pt x="0" y="25736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501657" y="363101"/>
            <a:ext cx="4303320" cy="3884840"/>
            <a:chOff x="0" y="0"/>
            <a:chExt cx="838329" cy="75680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38329" cy="756805"/>
            </a:xfrm>
            <a:custGeom>
              <a:avLst/>
              <a:gdLst/>
              <a:ahLst/>
              <a:cxnLst/>
              <a:rect r="r" b="b" t="t" l="l"/>
              <a:pathLst>
                <a:path h="756805" w="838329">
                  <a:moveTo>
                    <a:pt x="0" y="0"/>
                  </a:moveTo>
                  <a:lnTo>
                    <a:pt x="838329" y="0"/>
                  </a:lnTo>
                  <a:lnTo>
                    <a:pt x="838329" y="756805"/>
                  </a:lnTo>
                  <a:lnTo>
                    <a:pt x="0" y="756805"/>
                  </a:lnTo>
                  <a:close/>
                </a:path>
              </a:pathLst>
            </a:custGeom>
            <a:blipFill>
              <a:blip r:embed="rId4"/>
              <a:stretch>
                <a:fillRect l="-36181" t="0" r="-36181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955980" y="307240"/>
            <a:ext cx="4303320" cy="3940701"/>
            <a:chOff x="0" y="0"/>
            <a:chExt cx="887593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87593" cy="812800"/>
            </a:xfrm>
            <a:custGeom>
              <a:avLst/>
              <a:gdLst/>
              <a:ahLst/>
              <a:cxnLst/>
              <a:rect r="r" b="b" t="t" l="l"/>
              <a:pathLst>
                <a:path h="812800" w="887593">
                  <a:moveTo>
                    <a:pt x="0" y="0"/>
                  </a:moveTo>
                  <a:lnTo>
                    <a:pt x="887593" y="0"/>
                  </a:lnTo>
                  <a:lnTo>
                    <a:pt x="88759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18723" t="0" r="-18723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501657" y="5151996"/>
            <a:ext cx="4303320" cy="3852513"/>
            <a:chOff x="0" y="0"/>
            <a:chExt cx="887593" cy="794611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87593" cy="794611"/>
            </a:xfrm>
            <a:custGeom>
              <a:avLst/>
              <a:gdLst/>
              <a:ahLst/>
              <a:cxnLst/>
              <a:rect r="r" b="b" t="t" l="l"/>
              <a:pathLst>
                <a:path h="794611" w="887593">
                  <a:moveTo>
                    <a:pt x="0" y="0"/>
                  </a:moveTo>
                  <a:lnTo>
                    <a:pt x="887593" y="0"/>
                  </a:lnTo>
                  <a:lnTo>
                    <a:pt x="887593" y="794611"/>
                  </a:lnTo>
                  <a:lnTo>
                    <a:pt x="0" y="794611"/>
                  </a:lnTo>
                  <a:close/>
                </a:path>
              </a:pathLst>
            </a:custGeom>
            <a:blipFill>
              <a:blip r:embed="rId6"/>
              <a:stretch>
                <a:fillRect l="-18600" t="0" r="-1860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2920958" y="5151996"/>
            <a:ext cx="4303320" cy="3940701"/>
            <a:chOff x="0" y="0"/>
            <a:chExt cx="887593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87593" cy="812800"/>
            </a:xfrm>
            <a:custGeom>
              <a:avLst/>
              <a:gdLst/>
              <a:ahLst/>
              <a:cxnLst/>
              <a:rect r="r" b="b" t="t" l="l"/>
              <a:pathLst>
                <a:path h="812800" w="887593">
                  <a:moveTo>
                    <a:pt x="0" y="0"/>
                  </a:moveTo>
                  <a:lnTo>
                    <a:pt x="887593" y="0"/>
                  </a:lnTo>
                  <a:lnTo>
                    <a:pt x="88759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7"/>
              <a:stretch>
                <a:fillRect l="-32128" t="0" r="-32128" b="0"/>
              </a:stretch>
            </a:blip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843603" y="683317"/>
            <a:ext cx="6139380" cy="2538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39"/>
              </a:lnSpc>
            </a:pPr>
            <a:r>
              <a:rPr lang="en-US" sz="5875" spc="-64" b="true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Im</a:t>
            </a:r>
            <a:r>
              <a:rPr lang="en-US" b="true" sz="5875" spc="-64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portância de Modelar Padrões Complexos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54468" y="3670935"/>
            <a:ext cx="7032789" cy="1472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58" indent="-259079" lvl="1">
              <a:lnSpc>
                <a:spcPts val="3959"/>
              </a:lnSpc>
              <a:buFont typeface="Arial"/>
              <a:buChar char="•"/>
            </a:pPr>
            <a:r>
              <a:rPr lang="en-US" sz="2399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A Maior Parte do </a:t>
            </a:r>
            <a:r>
              <a:rPr lang="en-US" sz="2399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Mundo Real Não É Linear</a:t>
            </a:r>
          </a:p>
          <a:p>
            <a:pPr algn="l" marL="518158" indent="-259079" lvl="1">
              <a:lnSpc>
                <a:spcPts val="3959"/>
              </a:lnSpc>
              <a:buFont typeface="Arial"/>
              <a:buChar char="•"/>
            </a:pPr>
            <a:r>
              <a:rPr lang="en-US" sz="2399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Modelos Lineares São Limitados</a:t>
            </a:r>
          </a:p>
          <a:p>
            <a:pPr algn="l" marL="518158" indent="-259079" lvl="1">
              <a:lnSpc>
                <a:spcPts val="3959"/>
              </a:lnSpc>
              <a:buFont typeface="Arial"/>
              <a:buChar char="•"/>
            </a:pPr>
            <a:r>
              <a:rPr lang="en-US" sz="2399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Flexibilidade e Capacidade de Representação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59279" y="4520916"/>
            <a:ext cx="2588075" cy="26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34"/>
              </a:lnSpc>
              <a:spcBef>
                <a:spcPct val="0"/>
              </a:spcBef>
            </a:pPr>
            <a:r>
              <a:rPr lang="en-US" sz="1524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Diagnóstico Médico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720079" y="4520916"/>
            <a:ext cx="2705076" cy="26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34"/>
              </a:lnSpc>
              <a:spcBef>
                <a:spcPct val="0"/>
              </a:spcBef>
            </a:pPr>
            <a:r>
              <a:rPr lang="en-US" sz="1524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Detecção de Fraudes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28490" y="9233007"/>
            <a:ext cx="2718865" cy="26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34"/>
              </a:lnSpc>
              <a:spcBef>
                <a:spcPct val="0"/>
              </a:spcBef>
            </a:pPr>
            <a:r>
              <a:rPr lang="en-US" sz="1524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Processamento de Linguagem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55102" y="9295349"/>
            <a:ext cx="2635031" cy="2660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34"/>
              </a:lnSpc>
              <a:spcBef>
                <a:spcPct val="0"/>
              </a:spcBef>
            </a:pPr>
            <a:r>
              <a:rPr lang="en-US" sz="1524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Reconh</a:t>
            </a:r>
            <a:r>
              <a:rPr lang="en-US" sz="1524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ecimento de Imagens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10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6342" y="1951228"/>
            <a:ext cx="6338112" cy="6384545"/>
          </a:xfrm>
          <a:custGeom>
            <a:avLst/>
            <a:gdLst/>
            <a:ahLst/>
            <a:cxnLst/>
            <a:rect r="r" b="b" t="t" l="l"/>
            <a:pathLst>
              <a:path h="6384545" w="6338112">
                <a:moveTo>
                  <a:pt x="0" y="0"/>
                </a:moveTo>
                <a:lnTo>
                  <a:pt x="6338112" y="0"/>
                </a:lnTo>
                <a:lnTo>
                  <a:pt x="6338112" y="6384544"/>
                </a:lnTo>
                <a:lnTo>
                  <a:pt x="0" y="638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5956" y="3219450"/>
            <a:ext cx="8860386" cy="383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09"/>
              </a:lnSpc>
            </a:pPr>
            <a:r>
              <a:rPr lang="en-US" sz="8424" spc="-92" b="true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Limitações de Modelos Lineares Frente aos Dados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11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768441"/>
            <a:ext cx="18497198" cy="0"/>
          </a:xfrm>
          <a:prstGeom prst="line">
            <a:avLst/>
          </a:prstGeom>
          <a:ln cap="flat" w="28575">
            <a:solidFill>
              <a:srgbClr val="2B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3" id="3"/>
          <p:cNvSpPr/>
          <p:nvPr/>
        </p:nvSpPr>
        <p:spPr>
          <a:xfrm>
            <a:off x="0" y="9962011"/>
            <a:ext cx="18497198" cy="0"/>
          </a:xfrm>
          <a:prstGeom prst="line">
            <a:avLst/>
          </a:prstGeom>
          <a:ln cap="flat" w="28575">
            <a:solidFill>
              <a:srgbClr val="2B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05882" y="757235"/>
            <a:ext cx="9087233" cy="8600698"/>
          </a:xfrm>
          <a:custGeom>
            <a:avLst/>
            <a:gdLst/>
            <a:ahLst/>
            <a:cxnLst/>
            <a:rect r="r" b="b" t="t" l="l"/>
            <a:pathLst>
              <a:path h="8600698" w="9087233">
                <a:moveTo>
                  <a:pt x="0" y="0"/>
                </a:moveTo>
                <a:lnTo>
                  <a:pt x="9087233" y="0"/>
                </a:lnTo>
                <a:lnTo>
                  <a:pt x="9087233" y="8600697"/>
                </a:lnTo>
                <a:lnTo>
                  <a:pt x="0" y="86006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-620253" y="57150"/>
            <a:ext cx="182880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b="true" sz="6324" spc="-6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Exemplo: XOR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58406" y="3275625"/>
            <a:ext cx="3645564" cy="2257677"/>
            <a:chOff x="0" y="0"/>
            <a:chExt cx="4860752" cy="301023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66675"/>
              <a:ext cx="4860752" cy="620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70"/>
                </a:lnSpc>
              </a:pPr>
              <a:r>
                <a:rPr lang="en-US" sz="276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Motivo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403352"/>
              <a:ext cx="4860752" cy="4056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4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05086"/>
              <a:ext cx="4860752" cy="10233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479677" indent="-239838" lvl="1">
                <a:lnSpc>
                  <a:spcPts val="3110"/>
                </a:lnSpc>
                <a:buFont typeface="Arial"/>
                <a:buChar char="•"/>
              </a:pPr>
              <a:r>
                <a:rPr lang="en-US" sz="222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Nã</a:t>
              </a:r>
              <a:r>
                <a:rPr lang="en-US" sz="222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o há reta que separe as classes.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7483106" y="9439492"/>
            <a:ext cx="627026" cy="657898"/>
            <a:chOff x="0" y="0"/>
            <a:chExt cx="812800" cy="8528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12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0" y="9768441"/>
            <a:ext cx="18497198" cy="0"/>
          </a:xfrm>
          <a:prstGeom prst="line">
            <a:avLst/>
          </a:prstGeom>
          <a:ln cap="flat" w="28575">
            <a:solidFill>
              <a:srgbClr val="2B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3" id="3"/>
          <p:cNvSpPr/>
          <p:nvPr/>
        </p:nvSpPr>
        <p:spPr>
          <a:xfrm>
            <a:off x="0" y="9962011"/>
            <a:ext cx="18497198" cy="0"/>
          </a:xfrm>
          <a:prstGeom prst="line">
            <a:avLst/>
          </a:prstGeom>
          <a:ln cap="flat" w="28575">
            <a:solidFill>
              <a:srgbClr val="2B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35210" y="801778"/>
            <a:ext cx="14620143" cy="4641895"/>
          </a:xfrm>
          <a:custGeom>
            <a:avLst/>
            <a:gdLst/>
            <a:ahLst/>
            <a:cxnLst/>
            <a:rect r="r" b="b" t="t" l="l"/>
            <a:pathLst>
              <a:path h="4641895" w="14620143">
                <a:moveTo>
                  <a:pt x="0" y="0"/>
                </a:moveTo>
                <a:lnTo>
                  <a:pt x="14620143" y="0"/>
                </a:lnTo>
                <a:lnTo>
                  <a:pt x="14620143" y="4641896"/>
                </a:lnTo>
                <a:lnTo>
                  <a:pt x="0" y="4641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935210" y="5443674"/>
            <a:ext cx="14620143" cy="4641895"/>
          </a:xfrm>
          <a:custGeom>
            <a:avLst/>
            <a:gdLst/>
            <a:ahLst/>
            <a:cxnLst/>
            <a:rect r="r" b="b" t="t" l="l"/>
            <a:pathLst>
              <a:path h="4641895" w="14620143">
                <a:moveTo>
                  <a:pt x="0" y="0"/>
                </a:moveTo>
                <a:lnTo>
                  <a:pt x="14620143" y="0"/>
                </a:lnTo>
                <a:lnTo>
                  <a:pt x="14620143" y="4641895"/>
                </a:lnTo>
                <a:lnTo>
                  <a:pt x="0" y="4641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620253" y="57150"/>
            <a:ext cx="1828800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b="true" sz="6324" spc="-6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Exemplo: Sazonalidade e Ruído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105897" y="5487014"/>
            <a:ext cx="3736332" cy="31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4"/>
              </a:lnSpc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13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2769571"/>
            <a:ext cx="18288000" cy="5941646"/>
            <a:chOff x="0" y="0"/>
            <a:chExt cx="4816593" cy="15648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564878"/>
            </a:xfrm>
            <a:custGeom>
              <a:avLst/>
              <a:gdLst/>
              <a:ahLst/>
              <a:cxnLst/>
              <a:rect r="r" b="b" t="t" l="l"/>
              <a:pathLst>
                <a:path h="156487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564878"/>
                  </a:lnTo>
                  <a:lnTo>
                    <a:pt x="0" y="1564878"/>
                  </a:lnTo>
                  <a:close/>
                </a:path>
              </a:pathLst>
            </a:custGeom>
            <a:solidFill>
              <a:srgbClr val="3E5F8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602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3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73707" y="2769571"/>
            <a:ext cx="11140586" cy="5941646"/>
          </a:xfrm>
          <a:custGeom>
            <a:avLst/>
            <a:gdLst/>
            <a:ahLst/>
            <a:cxnLst/>
            <a:rect r="r" b="b" t="t" l="l"/>
            <a:pathLst>
              <a:path h="5941646" w="11140586">
                <a:moveTo>
                  <a:pt x="0" y="0"/>
                </a:moveTo>
                <a:lnTo>
                  <a:pt x="11140586" y="0"/>
                </a:lnTo>
                <a:lnTo>
                  <a:pt x="11140586" y="5941646"/>
                </a:lnTo>
                <a:lnTo>
                  <a:pt x="0" y="5941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22285" y="1190625"/>
            <a:ext cx="16843429" cy="8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33"/>
              </a:lnSpc>
            </a:pPr>
            <a:r>
              <a:rPr lang="en-US" sz="6950" spc="-76" b="true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Imp</a:t>
            </a:r>
            <a:r>
              <a:rPr lang="en-US" sz="6950" spc="-76" b="true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ortância da Engenharia de Features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14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05204" y="1694714"/>
            <a:ext cx="11301259" cy="7293279"/>
          </a:xfrm>
          <a:custGeom>
            <a:avLst/>
            <a:gdLst/>
            <a:ahLst/>
            <a:cxnLst/>
            <a:rect r="r" b="b" t="t" l="l"/>
            <a:pathLst>
              <a:path h="7293279" w="11301259">
                <a:moveTo>
                  <a:pt x="0" y="0"/>
                </a:moveTo>
                <a:lnTo>
                  <a:pt x="11301259" y="0"/>
                </a:lnTo>
                <a:lnTo>
                  <a:pt x="11301259" y="7293279"/>
                </a:lnTo>
                <a:lnTo>
                  <a:pt x="0" y="7293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64" t="0" r="-7364" b="0"/>
            </a:stretch>
          </a:blipFill>
          <a:ln w="38100" cap="sq">
            <a:solidFill>
              <a:srgbClr val="093569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3798912" y="619125"/>
            <a:ext cx="10690177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29"/>
              </a:lnSpc>
            </a:pPr>
            <a:r>
              <a:rPr lang="en-US" sz="5274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O que é Engenharia de Features?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89903" y="1532789"/>
            <a:ext cx="9162237" cy="54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51468" y="3570605"/>
            <a:ext cx="6242511" cy="3079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Criar, combinar e editar features</a:t>
            </a:r>
          </a:p>
          <a:p>
            <a:pPr algn="l">
              <a:lnSpc>
                <a:spcPts val="4059"/>
              </a:lnSpc>
            </a:pPr>
          </a:p>
          <a:p>
            <a:pPr algn="l" marL="626109" indent="-313054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Auxilia o modelo a  enxergar padrões complexos com uma representação mais adequada</a:t>
            </a:r>
          </a:p>
          <a:p>
            <a:pPr algn="l">
              <a:lnSpc>
                <a:spcPts val="405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597524" y="7116287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15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323628"/>
            <a:ext cx="5326516" cy="5249039"/>
          </a:xfrm>
          <a:custGeom>
            <a:avLst/>
            <a:gdLst/>
            <a:ahLst/>
            <a:cxnLst/>
            <a:rect r="r" b="b" t="t" l="l"/>
            <a:pathLst>
              <a:path h="5249039" w="5326516">
                <a:moveTo>
                  <a:pt x="0" y="0"/>
                </a:moveTo>
                <a:lnTo>
                  <a:pt x="5326516" y="0"/>
                </a:lnTo>
                <a:lnTo>
                  <a:pt x="5326516" y="5249039"/>
                </a:lnTo>
                <a:lnTo>
                  <a:pt x="0" y="5249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88406" y="2434781"/>
            <a:ext cx="10967848" cy="2798666"/>
            <a:chOff x="0" y="0"/>
            <a:chExt cx="2888651" cy="7370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888651" cy="737097"/>
            </a:xfrm>
            <a:custGeom>
              <a:avLst/>
              <a:gdLst/>
              <a:ahLst/>
              <a:cxnLst/>
              <a:rect r="r" b="b" t="t" l="l"/>
              <a:pathLst>
                <a:path h="737097" w="2888651">
                  <a:moveTo>
                    <a:pt x="36000" y="0"/>
                  </a:moveTo>
                  <a:lnTo>
                    <a:pt x="2852652" y="0"/>
                  </a:lnTo>
                  <a:cubicBezTo>
                    <a:pt x="2862200" y="0"/>
                    <a:pt x="2871356" y="3793"/>
                    <a:pt x="2878107" y="10544"/>
                  </a:cubicBezTo>
                  <a:cubicBezTo>
                    <a:pt x="2884859" y="17295"/>
                    <a:pt x="2888651" y="26452"/>
                    <a:pt x="2888651" y="36000"/>
                  </a:cubicBezTo>
                  <a:lnTo>
                    <a:pt x="2888651" y="701098"/>
                  </a:lnTo>
                  <a:cubicBezTo>
                    <a:pt x="2888651" y="720980"/>
                    <a:pt x="2872534" y="737097"/>
                    <a:pt x="2852652" y="737097"/>
                  </a:cubicBezTo>
                  <a:lnTo>
                    <a:pt x="36000" y="737097"/>
                  </a:lnTo>
                  <a:cubicBezTo>
                    <a:pt x="26452" y="737097"/>
                    <a:pt x="17295" y="733304"/>
                    <a:pt x="10544" y="726553"/>
                  </a:cubicBezTo>
                  <a:cubicBezTo>
                    <a:pt x="3793" y="719802"/>
                    <a:pt x="0" y="710645"/>
                    <a:pt x="0" y="701098"/>
                  </a:cubicBezTo>
                  <a:lnTo>
                    <a:pt x="0" y="36000"/>
                  </a:lnTo>
                  <a:cubicBezTo>
                    <a:pt x="0" y="26452"/>
                    <a:pt x="3793" y="17295"/>
                    <a:pt x="10544" y="10544"/>
                  </a:cubicBezTo>
                  <a:cubicBezTo>
                    <a:pt x="17295" y="3793"/>
                    <a:pt x="26452" y="0"/>
                    <a:pt x="36000" y="0"/>
                  </a:cubicBezTo>
                  <a:close/>
                </a:path>
              </a:pathLst>
            </a:custGeom>
            <a:solidFill>
              <a:srgbClr val="3E5F8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47625"/>
              <a:ext cx="2888651" cy="784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87452" y="1394747"/>
            <a:ext cx="7079577" cy="2701003"/>
            <a:chOff x="0" y="0"/>
            <a:chExt cx="9439436" cy="360133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"/>
              <a:ext cx="9439436" cy="2609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 spc="-70" b="true">
                  <a:solidFill>
                    <a:srgbClr val="2B4B82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P</a:t>
              </a:r>
              <a:r>
                <a:rPr lang="en-US" b="true" sz="6399" spc="-70">
                  <a:solidFill>
                    <a:srgbClr val="2B4B82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or Que Fazer Isso?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921125"/>
              <a:ext cx="7324815" cy="645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2"/>
                </a:lnSpc>
              </a:pPr>
              <a:r>
                <a:rPr lang="en-US" sz="2825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Como “Linearizar” o Problema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250691" y="3061558"/>
            <a:ext cx="8925146" cy="1545111"/>
            <a:chOff x="0" y="0"/>
            <a:chExt cx="11900195" cy="2060148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11900195" cy="1268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70"/>
                </a:lnSpc>
              </a:pPr>
              <a:r>
                <a:rPr lang="en-US" sz="2764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Mu</a:t>
              </a:r>
              <a:r>
                <a:rPr lang="en-US" sz="2764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itas vezes, os dados não são linearmente separáveis em sua forma original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515953"/>
              <a:ext cx="11900195" cy="5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Dessa forma, temos que adaptar para o modelo poder entender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462485" y="5820507"/>
            <a:ext cx="7714897" cy="1897417"/>
            <a:chOff x="0" y="0"/>
            <a:chExt cx="10286529" cy="252989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66675"/>
              <a:ext cx="10286529" cy="544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2"/>
                </a:lnSpc>
              </a:pPr>
              <a:r>
                <a:rPr lang="en-US" sz="239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Melhora as habilidades de comunicação dos alunos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77620"/>
              <a:ext cx="10286529" cy="11417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465"/>
                </a:lnSpc>
              </a:pPr>
              <a:r>
                <a:rPr lang="en-US" sz="2475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Os alunos têm acesso a diferentes canais onde podem se comunicar e colaborar com professores e colegas.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388406" y="5426699"/>
            <a:ext cx="10967848" cy="2798666"/>
            <a:chOff x="0" y="0"/>
            <a:chExt cx="2888651" cy="73709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88651" cy="737097"/>
            </a:xfrm>
            <a:custGeom>
              <a:avLst/>
              <a:gdLst/>
              <a:ahLst/>
              <a:cxnLst/>
              <a:rect r="r" b="b" t="t" l="l"/>
              <a:pathLst>
                <a:path h="737097" w="2888651">
                  <a:moveTo>
                    <a:pt x="36000" y="0"/>
                  </a:moveTo>
                  <a:lnTo>
                    <a:pt x="2852652" y="0"/>
                  </a:lnTo>
                  <a:cubicBezTo>
                    <a:pt x="2862200" y="0"/>
                    <a:pt x="2871356" y="3793"/>
                    <a:pt x="2878107" y="10544"/>
                  </a:cubicBezTo>
                  <a:cubicBezTo>
                    <a:pt x="2884859" y="17295"/>
                    <a:pt x="2888651" y="26452"/>
                    <a:pt x="2888651" y="36000"/>
                  </a:cubicBezTo>
                  <a:lnTo>
                    <a:pt x="2888651" y="701098"/>
                  </a:lnTo>
                  <a:cubicBezTo>
                    <a:pt x="2888651" y="720980"/>
                    <a:pt x="2872534" y="737097"/>
                    <a:pt x="2852652" y="737097"/>
                  </a:cubicBezTo>
                  <a:lnTo>
                    <a:pt x="36000" y="737097"/>
                  </a:lnTo>
                  <a:cubicBezTo>
                    <a:pt x="26452" y="737097"/>
                    <a:pt x="17295" y="733304"/>
                    <a:pt x="10544" y="726553"/>
                  </a:cubicBezTo>
                  <a:cubicBezTo>
                    <a:pt x="3793" y="719802"/>
                    <a:pt x="0" y="710645"/>
                    <a:pt x="0" y="701098"/>
                  </a:cubicBezTo>
                  <a:lnTo>
                    <a:pt x="0" y="36000"/>
                  </a:lnTo>
                  <a:cubicBezTo>
                    <a:pt x="0" y="26452"/>
                    <a:pt x="3793" y="17295"/>
                    <a:pt x="10544" y="10544"/>
                  </a:cubicBezTo>
                  <a:cubicBezTo>
                    <a:pt x="17295" y="3793"/>
                    <a:pt x="26452" y="0"/>
                    <a:pt x="36000" y="0"/>
                  </a:cubicBezTo>
                  <a:close/>
                </a:path>
              </a:pathLst>
            </a:custGeom>
            <a:solidFill>
              <a:srgbClr val="3E5F8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2888651" cy="784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085401" y="5932067"/>
            <a:ext cx="8925146" cy="1964211"/>
            <a:chOff x="0" y="0"/>
            <a:chExt cx="11900195" cy="2618948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-66675"/>
              <a:ext cx="11900195" cy="1268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70"/>
                </a:lnSpc>
              </a:pPr>
              <a:r>
                <a:rPr lang="en-US" sz="2764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Pode-se criar um</a:t>
              </a:r>
              <a:r>
                <a:rPr lang="en-US" sz="2764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 nova feature baseada em uma combinação não linear das variáveis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515953"/>
              <a:ext cx="11900195" cy="1102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Criar novas features ajuda a expor padrões escondidos no espaço original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16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4076621" y="-2272236"/>
            <a:ext cx="2707217" cy="6601871"/>
            <a:chOff x="0" y="0"/>
            <a:chExt cx="795984" cy="19411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5984" cy="1941103"/>
            </a:xfrm>
            <a:custGeom>
              <a:avLst/>
              <a:gdLst/>
              <a:ahLst/>
              <a:cxnLst/>
              <a:rect r="r" b="b" t="t" l="l"/>
              <a:pathLst>
                <a:path h="1941103" w="795984">
                  <a:moveTo>
                    <a:pt x="0" y="0"/>
                  </a:moveTo>
                  <a:lnTo>
                    <a:pt x="795984" y="0"/>
                  </a:lnTo>
                  <a:lnTo>
                    <a:pt x="795984" y="1941103"/>
                  </a:lnTo>
                  <a:lnTo>
                    <a:pt x="0" y="1941103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795984" cy="1950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32905" y="89467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96836" y="-324908"/>
            <a:ext cx="4375647" cy="2394672"/>
          </a:xfrm>
          <a:custGeom>
            <a:avLst/>
            <a:gdLst/>
            <a:ahLst/>
            <a:cxnLst/>
            <a:rect r="r" b="b" t="t" l="l"/>
            <a:pathLst>
              <a:path h="2394672" w="4375647">
                <a:moveTo>
                  <a:pt x="0" y="0"/>
                </a:moveTo>
                <a:lnTo>
                  <a:pt x="4375647" y="0"/>
                </a:lnTo>
                <a:lnTo>
                  <a:pt x="4375647" y="2394672"/>
                </a:lnTo>
                <a:lnTo>
                  <a:pt x="0" y="239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2905" y="5076825"/>
            <a:ext cx="7690263" cy="2703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75"/>
              </a:lnSpc>
              <a:spcBef>
                <a:spcPct val="0"/>
              </a:spcBef>
            </a:pPr>
            <a:r>
              <a:rPr lang="en-US" sz="3054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A</a:t>
            </a:r>
            <a:r>
              <a:rPr lang="en-US" sz="3054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ideia é adicionar uma nova dimensão ao problema, para desenrolar a complexidade</a:t>
            </a:r>
          </a:p>
          <a:p>
            <a:pPr algn="l" marL="659415" indent="-329708" lvl="1">
              <a:lnSpc>
                <a:spcPts val="4275"/>
              </a:lnSpc>
              <a:buFont typeface="Arial"/>
              <a:buChar char="•"/>
            </a:pPr>
            <a:r>
              <a:rPr lang="en-US" sz="3054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Z = X1 x X2</a:t>
            </a:r>
          </a:p>
          <a:p>
            <a:pPr algn="l" marL="659415" indent="-329708" lvl="1">
              <a:lnSpc>
                <a:spcPts val="4275"/>
              </a:lnSpc>
              <a:buFont typeface="Arial"/>
              <a:buChar char="•"/>
            </a:pPr>
            <a:r>
              <a:rPr lang="en-US" sz="3054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Agora, o problema tem três dimensões: X1, X2 e Z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55591"/>
            <a:ext cx="8115300" cy="11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b="true" sz="8153" spc="-8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Exemplo: XOR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2905" y="3897712"/>
            <a:ext cx="1124391" cy="64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4"/>
              </a:lnSpc>
              <a:spcBef>
                <a:spcPct val="0"/>
              </a:spcBef>
            </a:pPr>
            <a:r>
              <a:rPr lang="en-US" sz="4617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01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60303" y="3635774"/>
            <a:ext cx="6263965" cy="114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sz="441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Deve-se criar uma  Nova Feature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93878" y="4724845"/>
            <a:ext cx="7665422" cy="425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2"/>
              </a:lnSpc>
            </a:pPr>
            <a:r>
              <a:rPr lang="en-US" sz="3016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Z é uma feature de interação:</a:t>
            </a:r>
          </a:p>
          <a:p>
            <a:pPr algn="l" marL="651173" indent="-325587" lvl="1">
              <a:lnSpc>
                <a:spcPts val="4222"/>
              </a:lnSpc>
              <a:buFont typeface="Arial"/>
              <a:buChar char="•"/>
            </a:pPr>
            <a:r>
              <a:rPr lang="en-US" sz="3016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Quando X1=0 ou X2 = 0, Z= 0 → Nenhuma interação ocorre</a:t>
            </a:r>
          </a:p>
          <a:p>
            <a:pPr algn="l" marL="651173" indent="-325587" lvl="1">
              <a:lnSpc>
                <a:spcPts val="4222"/>
              </a:lnSpc>
              <a:buFont typeface="Arial"/>
              <a:buChar char="•"/>
            </a:pPr>
            <a:r>
              <a:rPr lang="en-US" sz="3016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Quando X1 = 1 e X2 =1, Z=1 → Existe uma interação única que diferencia o ponto</a:t>
            </a:r>
          </a:p>
          <a:p>
            <a:pPr algn="l" marL="0" indent="0" lvl="0">
              <a:lnSpc>
                <a:spcPts val="4222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4222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593878" y="3897712"/>
            <a:ext cx="1124391" cy="64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4"/>
              </a:lnSpc>
              <a:spcBef>
                <a:spcPct val="0"/>
              </a:spcBef>
            </a:pPr>
            <a:r>
              <a:rPr lang="en-US" sz="4617" strike="noStrike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57429" y="3916762"/>
            <a:ext cx="5507559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sz="441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O que Representa?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17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4076621" y="-2272236"/>
            <a:ext cx="2707217" cy="6601871"/>
            <a:chOff x="0" y="0"/>
            <a:chExt cx="795984" cy="19411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5984" cy="1941103"/>
            </a:xfrm>
            <a:custGeom>
              <a:avLst/>
              <a:gdLst/>
              <a:ahLst/>
              <a:cxnLst/>
              <a:rect r="r" b="b" t="t" l="l"/>
              <a:pathLst>
                <a:path h="1941103" w="795984">
                  <a:moveTo>
                    <a:pt x="0" y="0"/>
                  </a:moveTo>
                  <a:lnTo>
                    <a:pt x="795984" y="0"/>
                  </a:lnTo>
                  <a:lnTo>
                    <a:pt x="795984" y="1941103"/>
                  </a:lnTo>
                  <a:lnTo>
                    <a:pt x="0" y="1941103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795984" cy="1950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32905" y="89467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96836" y="-324908"/>
            <a:ext cx="4375647" cy="2394672"/>
          </a:xfrm>
          <a:custGeom>
            <a:avLst/>
            <a:gdLst/>
            <a:ahLst/>
            <a:cxnLst/>
            <a:rect r="r" b="b" t="t" l="l"/>
            <a:pathLst>
              <a:path h="2394672" w="4375647">
                <a:moveTo>
                  <a:pt x="0" y="0"/>
                </a:moveTo>
                <a:lnTo>
                  <a:pt x="4375647" y="0"/>
                </a:lnTo>
                <a:lnTo>
                  <a:pt x="4375647" y="2394672"/>
                </a:lnTo>
                <a:lnTo>
                  <a:pt x="0" y="239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232905" y="5076825"/>
            <a:ext cx="7690263" cy="4332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75"/>
              </a:lnSpc>
              <a:spcBef>
                <a:spcPct val="0"/>
              </a:spcBef>
            </a:pPr>
            <a:r>
              <a:rPr lang="en-US" sz="3054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Ag</a:t>
            </a:r>
            <a:r>
              <a:rPr lang="en-US" sz="3054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ora o modelo pode usar Z como base para uma decisão linear simples:</a:t>
            </a:r>
          </a:p>
          <a:p>
            <a:pPr algn="l" marL="659415" indent="-329708" lvl="1">
              <a:lnSpc>
                <a:spcPts val="4275"/>
              </a:lnSpc>
              <a:buFont typeface="Arial"/>
              <a:buChar char="•"/>
            </a:pPr>
            <a:r>
              <a:rPr lang="en-US" sz="3054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Quando</a:t>
            </a:r>
            <a:r>
              <a:rPr lang="en-US" sz="3054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Z=1, a classe é 0</a:t>
            </a:r>
          </a:p>
          <a:p>
            <a:pPr algn="l" marL="659415" indent="-329708" lvl="1">
              <a:lnSpc>
                <a:spcPts val="4275"/>
              </a:lnSpc>
              <a:buFont typeface="Arial"/>
              <a:buChar char="•"/>
            </a:pPr>
            <a:r>
              <a:rPr lang="en-US" sz="3054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Quando Z=0, a classe é 1</a:t>
            </a:r>
          </a:p>
          <a:p>
            <a:pPr algn="l" marL="659415" indent="-329708" lvl="1">
              <a:lnSpc>
                <a:spcPts val="4275"/>
              </a:lnSpc>
              <a:buFont typeface="Arial"/>
              <a:buChar char="•"/>
            </a:pPr>
            <a:r>
              <a:rPr lang="en-US" sz="3054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É a tentativa de capturar uma relação não linear escondida nos dados originais X1 e X2</a:t>
            </a:r>
          </a:p>
          <a:p>
            <a:pPr algn="l">
              <a:lnSpc>
                <a:spcPts val="427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855591"/>
            <a:ext cx="8115300" cy="11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b="true" sz="8153" spc="-8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Exemplo: XOR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2905" y="3897712"/>
            <a:ext cx="1124391" cy="64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4"/>
              </a:lnSpc>
              <a:spcBef>
                <a:spcPct val="0"/>
              </a:spcBef>
            </a:pPr>
            <a:r>
              <a:rPr lang="en-US" sz="4617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60303" y="3635774"/>
            <a:ext cx="5704225" cy="1148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sz="441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Como isso Resolve o Problema?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93878" y="4724845"/>
            <a:ext cx="7665422" cy="4257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2"/>
              </a:lnSpc>
            </a:pPr>
            <a:r>
              <a:rPr lang="en-US" sz="3016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No plano X1 e X2​, os pontos estão embaralhados, não dá para traçar uma linha reta que separe as classes</a:t>
            </a:r>
          </a:p>
          <a:p>
            <a:pPr algn="l">
              <a:lnSpc>
                <a:spcPts val="4222"/>
              </a:lnSpc>
            </a:pPr>
          </a:p>
          <a:p>
            <a:pPr algn="l" marL="0" indent="0" lvl="0">
              <a:lnSpc>
                <a:spcPts val="4222"/>
              </a:lnSpc>
              <a:spcBef>
                <a:spcPct val="0"/>
              </a:spcBef>
            </a:pPr>
            <a:r>
              <a:rPr lang="en-US" sz="3016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Quando usamos Z=X1 x X2​, projetamos os dados em um eixo onde a separação linear é possível, ao adicionar uma nova dimensão</a:t>
            </a:r>
          </a:p>
          <a:p>
            <a:pPr algn="l" marL="0" indent="0" lvl="0">
              <a:lnSpc>
                <a:spcPts val="4222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593878" y="3897712"/>
            <a:ext cx="1124391" cy="64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94"/>
              </a:lnSpc>
              <a:spcBef>
                <a:spcPct val="0"/>
              </a:spcBef>
            </a:pPr>
            <a:r>
              <a:rPr lang="en-US" sz="4617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04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57429" y="3916762"/>
            <a:ext cx="5507559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sz="441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Intuição Geométrica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18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4076621" y="-2428508"/>
            <a:ext cx="2707217" cy="6601871"/>
            <a:chOff x="0" y="0"/>
            <a:chExt cx="795984" cy="19411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5984" cy="1941103"/>
            </a:xfrm>
            <a:custGeom>
              <a:avLst/>
              <a:gdLst/>
              <a:ahLst/>
              <a:cxnLst/>
              <a:rect r="r" b="b" t="t" l="l"/>
              <a:pathLst>
                <a:path h="1941103" w="795984">
                  <a:moveTo>
                    <a:pt x="0" y="0"/>
                  </a:moveTo>
                  <a:lnTo>
                    <a:pt x="795984" y="0"/>
                  </a:lnTo>
                  <a:lnTo>
                    <a:pt x="795984" y="1941103"/>
                  </a:lnTo>
                  <a:lnTo>
                    <a:pt x="0" y="1941103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795984" cy="1950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32905" y="89467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96836" y="-324908"/>
            <a:ext cx="4375647" cy="2394672"/>
          </a:xfrm>
          <a:custGeom>
            <a:avLst/>
            <a:gdLst/>
            <a:ahLst/>
            <a:cxnLst/>
            <a:rect r="r" b="b" t="t" l="l"/>
            <a:pathLst>
              <a:path h="2394672" w="4375647">
                <a:moveTo>
                  <a:pt x="0" y="0"/>
                </a:moveTo>
                <a:lnTo>
                  <a:pt x="4375647" y="0"/>
                </a:lnTo>
                <a:lnTo>
                  <a:pt x="4375647" y="2394672"/>
                </a:lnTo>
                <a:lnTo>
                  <a:pt x="0" y="239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521352" y="2556895"/>
            <a:ext cx="12908877" cy="6389894"/>
          </a:xfrm>
          <a:custGeom>
            <a:avLst/>
            <a:gdLst/>
            <a:ahLst/>
            <a:cxnLst/>
            <a:rect r="r" b="b" t="t" l="l"/>
            <a:pathLst>
              <a:path h="6389894" w="12908877">
                <a:moveTo>
                  <a:pt x="0" y="0"/>
                </a:moveTo>
                <a:lnTo>
                  <a:pt x="12908877" y="0"/>
                </a:lnTo>
                <a:lnTo>
                  <a:pt x="12908877" y="6389894"/>
                </a:lnTo>
                <a:lnTo>
                  <a:pt x="0" y="63898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6650" y="705854"/>
            <a:ext cx="8115300" cy="11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b="true" sz="8153" spc="-8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Exemplo: XOR</a:t>
            </a:r>
          </a:p>
        </p:txBody>
      </p:sp>
      <p:sp>
        <p:nvSpPr>
          <p:cNvPr name="AutoShape 10" id="10"/>
          <p:cNvSpPr/>
          <p:nvPr/>
        </p:nvSpPr>
        <p:spPr>
          <a:xfrm>
            <a:off x="9857076" y="5732792"/>
            <a:ext cx="5479518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1" id="11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19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352" y="1406861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5" y="0"/>
                </a:lnTo>
                <a:lnTo>
                  <a:pt x="3874545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91499" y="2163427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5" y="0"/>
                </a:lnTo>
                <a:lnTo>
                  <a:pt x="3874545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45274" y="2793701"/>
            <a:ext cx="3874545" cy="5122596"/>
          </a:xfrm>
          <a:custGeom>
            <a:avLst/>
            <a:gdLst/>
            <a:ahLst/>
            <a:cxnLst/>
            <a:rect r="r" b="b" t="t" l="l"/>
            <a:pathLst>
              <a:path h="5122596" w="3874545">
                <a:moveTo>
                  <a:pt x="0" y="0"/>
                </a:moveTo>
                <a:lnTo>
                  <a:pt x="3874545" y="0"/>
                </a:lnTo>
                <a:lnTo>
                  <a:pt x="3874545" y="5122596"/>
                </a:lnTo>
                <a:lnTo>
                  <a:pt x="0" y="51225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144000" y="538938"/>
            <a:ext cx="5042831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19"/>
              </a:lnSpc>
            </a:pPr>
            <a:r>
              <a:rPr lang="en-US" sz="8099" b="true">
                <a:solidFill>
                  <a:srgbClr val="F7B4A7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Sumário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1550534"/>
            <a:ext cx="5653279" cy="867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47"/>
              </a:lnSpc>
            </a:pPr>
            <a:r>
              <a:rPr lang="en-US" sz="2149" spc="257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PRINCIPAIS TÓPICOS DISCUTIDOS NESTA APRESENTAÇÃO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545574" y="2727026"/>
            <a:ext cx="9944054" cy="7283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593726" indent="-296863" lvl="1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Conceitos Gerais</a:t>
            </a:r>
          </a:p>
          <a:p>
            <a:pPr algn="just" marL="1187451" indent="-395817" lvl="2">
              <a:lnSpc>
                <a:spcPts val="3850"/>
              </a:lnSpc>
              <a:buFont typeface="Arial"/>
              <a:buChar char="⚬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Definição Geral....................................................................................................4</a:t>
            </a:r>
          </a:p>
          <a:p>
            <a:pPr algn="just" marL="1187451" indent="-395817" lvl="2">
              <a:lnSpc>
                <a:spcPts val="3850"/>
              </a:lnSpc>
              <a:buFont typeface="Arial"/>
              <a:buChar char="⚬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Linear vs Não Linear.....................................................................................5</a:t>
            </a:r>
          </a:p>
          <a:p>
            <a:pPr algn="just" marL="593726" indent="-296863" lvl="1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Não Linearidade de Features..........................................................................7</a:t>
            </a:r>
          </a:p>
          <a:p>
            <a:pPr algn="just" marL="1187451" indent="-395817" lvl="2">
              <a:lnSpc>
                <a:spcPts val="3850"/>
              </a:lnSpc>
              <a:buFont typeface="Arial"/>
              <a:buChar char="⚬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Limitações dos Modelos Lineares......................................................11</a:t>
            </a:r>
          </a:p>
          <a:p>
            <a:pPr algn="just" marL="1187451" indent="-395817" lvl="2">
              <a:lnSpc>
                <a:spcPts val="3850"/>
              </a:lnSpc>
              <a:buFont typeface="Arial"/>
              <a:buChar char="⚬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Engenharia de Features..............................................................................14</a:t>
            </a:r>
          </a:p>
          <a:p>
            <a:pPr algn="just" marL="1187451" indent="-395817" lvl="2">
              <a:lnSpc>
                <a:spcPts val="3850"/>
              </a:lnSpc>
              <a:buFont typeface="Arial"/>
              <a:buChar char="⚬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Interações entre Variáveis.......................................................................22</a:t>
            </a:r>
          </a:p>
          <a:p>
            <a:pPr algn="just" marL="593726" indent="-296863" lvl="1">
              <a:lnSpc>
                <a:spcPts val="3850"/>
              </a:lnSpc>
              <a:buFont typeface="Arial"/>
              <a:buChar char="•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Não Linearidade de Parâmetros.................................................................26</a:t>
            </a:r>
          </a:p>
          <a:p>
            <a:pPr algn="just" marL="1187451" indent="-395817" lvl="2">
              <a:lnSpc>
                <a:spcPts val="3850"/>
              </a:lnSpc>
              <a:buFont typeface="Arial"/>
              <a:buChar char="⚬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Modelos Com Parâmetros Não Lineares..................................29</a:t>
            </a:r>
          </a:p>
          <a:p>
            <a:pPr algn="just" marL="1187451" indent="-395817" lvl="2">
              <a:lnSpc>
                <a:spcPts val="3850"/>
              </a:lnSpc>
              <a:buFont typeface="Arial"/>
              <a:buChar char="⚬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Consequências da Não Linearidade dos Parâmetros.34</a:t>
            </a:r>
          </a:p>
          <a:p>
            <a:pPr algn="just" marL="1187451" indent="-395817" lvl="2">
              <a:lnSpc>
                <a:spcPts val="3850"/>
              </a:lnSpc>
              <a:buFont typeface="Arial"/>
              <a:buChar char="⚬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Redes Neurais.....................................................................................................39</a:t>
            </a:r>
          </a:p>
          <a:p>
            <a:pPr algn="just" marL="1187451" indent="-395817" lvl="2">
              <a:lnSpc>
                <a:spcPts val="3850"/>
              </a:lnSpc>
              <a:buFont typeface="Arial"/>
              <a:buChar char="⚬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Funções de Ativação.....................................................................................43</a:t>
            </a:r>
          </a:p>
          <a:p>
            <a:pPr algn="just" marL="1187451" indent="-395817" lvl="2">
              <a:lnSpc>
                <a:spcPts val="3850"/>
              </a:lnSpc>
              <a:buFont typeface="Arial"/>
              <a:buChar char="⚬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Teorema da Aproximação Universal............................................49</a:t>
            </a:r>
          </a:p>
          <a:p>
            <a:pPr algn="just" marL="1187451" indent="-395817" lvl="2">
              <a:lnSpc>
                <a:spcPts val="3850"/>
              </a:lnSpc>
              <a:buFont typeface="Arial"/>
              <a:buChar char="⚬"/>
            </a:pPr>
            <a:r>
              <a:rPr lang="en-US" sz="275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Limitações e Implicações..........................................................................52</a:t>
            </a:r>
          </a:p>
          <a:p>
            <a:pPr algn="just">
              <a:lnSpc>
                <a:spcPts val="3850"/>
              </a:lnSpc>
            </a:pPr>
          </a:p>
        </p:txBody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4076621" y="-2428508"/>
            <a:ext cx="2707217" cy="6601871"/>
            <a:chOff x="0" y="0"/>
            <a:chExt cx="795984" cy="19411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95984" cy="1941103"/>
            </a:xfrm>
            <a:custGeom>
              <a:avLst/>
              <a:gdLst/>
              <a:ahLst/>
              <a:cxnLst/>
              <a:rect r="r" b="b" t="t" l="l"/>
              <a:pathLst>
                <a:path h="1941103" w="795984">
                  <a:moveTo>
                    <a:pt x="0" y="0"/>
                  </a:moveTo>
                  <a:lnTo>
                    <a:pt x="795984" y="0"/>
                  </a:lnTo>
                  <a:lnTo>
                    <a:pt x="795984" y="1941103"/>
                  </a:lnTo>
                  <a:lnTo>
                    <a:pt x="0" y="1941103"/>
                  </a:lnTo>
                  <a:close/>
                </a:path>
              </a:pathLst>
            </a:custGeom>
            <a:solidFill>
              <a:srgbClr val="94DDD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795984" cy="19506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232905" y="894678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96836" y="-324908"/>
            <a:ext cx="4375647" cy="2394672"/>
          </a:xfrm>
          <a:custGeom>
            <a:avLst/>
            <a:gdLst/>
            <a:ahLst/>
            <a:cxnLst/>
            <a:rect r="r" b="b" t="t" l="l"/>
            <a:pathLst>
              <a:path h="2394672" w="4375647">
                <a:moveTo>
                  <a:pt x="0" y="0"/>
                </a:moveTo>
                <a:lnTo>
                  <a:pt x="4375647" y="0"/>
                </a:lnTo>
                <a:lnTo>
                  <a:pt x="4375647" y="2394672"/>
                </a:lnTo>
                <a:lnTo>
                  <a:pt x="0" y="23946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99236" y="120144"/>
            <a:ext cx="9657352" cy="10013643"/>
          </a:xfrm>
          <a:custGeom>
            <a:avLst/>
            <a:gdLst/>
            <a:ahLst/>
            <a:cxnLst/>
            <a:rect r="r" b="b" t="t" l="l"/>
            <a:pathLst>
              <a:path h="10013643" w="9657352">
                <a:moveTo>
                  <a:pt x="0" y="0"/>
                </a:moveTo>
                <a:lnTo>
                  <a:pt x="9657352" y="0"/>
                </a:lnTo>
                <a:lnTo>
                  <a:pt x="9657352" y="10013643"/>
                </a:lnTo>
                <a:lnTo>
                  <a:pt x="0" y="100136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6650" y="705854"/>
            <a:ext cx="8115300" cy="11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b="true" sz="8153" spc="-8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Exemplo: XOR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01674" y="9475889"/>
            <a:ext cx="627026" cy="657898"/>
            <a:chOff x="0" y="0"/>
            <a:chExt cx="812800" cy="8528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20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0820" y="3259688"/>
            <a:ext cx="1042433" cy="845319"/>
          </a:xfrm>
          <a:custGeom>
            <a:avLst/>
            <a:gdLst/>
            <a:ahLst/>
            <a:cxnLst/>
            <a:rect r="r" b="b" t="t" l="l"/>
            <a:pathLst>
              <a:path h="845319" w="1042433">
                <a:moveTo>
                  <a:pt x="0" y="0"/>
                </a:moveTo>
                <a:lnTo>
                  <a:pt x="1042433" y="0"/>
                </a:lnTo>
                <a:lnTo>
                  <a:pt x="1042433" y="845319"/>
                </a:lnTo>
                <a:lnTo>
                  <a:pt x="0" y="845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2036" y="4511608"/>
            <a:ext cx="5184605" cy="136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3"/>
              </a:lnSpc>
            </a:pPr>
            <a:r>
              <a:rPr lang="en-US" sz="2595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É p</a:t>
            </a:r>
            <a:r>
              <a:rPr lang="en-US" sz="2595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reciso entender o problema profundamente para saber quais variáveis combinar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92036" y="581059"/>
            <a:ext cx="15625312" cy="206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0"/>
              </a:lnSpc>
            </a:pPr>
            <a:r>
              <a:rPr lang="en-US" b="true" sz="9000" spc="-9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Limitações da Engenharia de Features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13253" y="3170298"/>
            <a:ext cx="4529238" cy="123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3"/>
              </a:lnSpc>
              <a:spcBef>
                <a:spcPct val="0"/>
              </a:spcBef>
            </a:pPr>
            <a:r>
              <a:rPr lang="en-US" sz="5375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Conhecimento Especializado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42491" y="8027506"/>
            <a:ext cx="5280092" cy="136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1">
              <a:lnSpc>
                <a:spcPts val="3633"/>
              </a:lnSpc>
              <a:spcBef>
                <a:spcPct val="0"/>
              </a:spcBef>
            </a:pPr>
            <a:r>
              <a:rPr lang="en-US" sz="2595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S</a:t>
            </a:r>
            <a:r>
              <a:rPr lang="en-US" sz="2595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em a feature certa, o modelo linear não consegue aprender o padrão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874107" y="4433510"/>
            <a:ext cx="5184605" cy="1362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33"/>
              </a:lnSpc>
            </a:pPr>
            <a:r>
              <a:rPr lang="en-US" sz="2595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E</a:t>
            </a:r>
            <a:r>
              <a:rPr lang="en-US" sz="2595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m imagens, áudio e texto, são necessários milhares ou milhões de interações complexas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956909" y="6510821"/>
            <a:ext cx="1042433" cy="845319"/>
          </a:xfrm>
          <a:custGeom>
            <a:avLst/>
            <a:gdLst/>
            <a:ahLst/>
            <a:cxnLst/>
            <a:rect r="r" b="b" t="t" l="l"/>
            <a:pathLst>
              <a:path h="845319" w="1042433">
                <a:moveTo>
                  <a:pt x="0" y="0"/>
                </a:moveTo>
                <a:lnTo>
                  <a:pt x="1042434" y="0"/>
                </a:lnTo>
                <a:lnTo>
                  <a:pt x="1042434" y="845318"/>
                </a:lnTo>
                <a:lnTo>
                  <a:pt x="0" y="84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352891" y="3008373"/>
            <a:ext cx="1042433" cy="845319"/>
          </a:xfrm>
          <a:custGeom>
            <a:avLst/>
            <a:gdLst/>
            <a:ahLst/>
            <a:cxnLst/>
            <a:rect r="r" b="b" t="t" l="l"/>
            <a:pathLst>
              <a:path h="845319" w="1042433">
                <a:moveTo>
                  <a:pt x="0" y="0"/>
                </a:moveTo>
                <a:lnTo>
                  <a:pt x="1042433" y="0"/>
                </a:lnTo>
                <a:lnTo>
                  <a:pt x="1042433" y="845318"/>
                </a:lnTo>
                <a:lnTo>
                  <a:pt x="0" y="84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395324" y="2989151"/>
            <a:ext cx="4529238" cy="123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3"/>
              </a:lnSpc>
              <a:spcBef>
                <a:spcPct val="0"/>
              </a:spcBef>
            </a:pPr>
            <a:r>
              <a:rPr lang="en-US" sz="5375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Muitas Interações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173281" y="6398313"/>
            <a:ext cx="7222043" cy="1232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3"/>
              </a:lnSpc>
              <a:spcBef>
                <a:spcPct val="0"/>
              </a:spcBef>
            </a:pPr>
            <a:r>
              <a:rPr lang="en-US" sz="5375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r>
              <a:rPr lang="en-US" sz="5375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Risco de Om</a:t>
            </a:r>
            <a:r>
              <a:rPr lang="en-US" sz="5375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itir Padrões Importantes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7259300" y="9390336"/>
            <a:ext cx="627026" cy="657898"/>
            <a:chOff x="0" y="0"/>
            <a:chExt cx="812800" cy="852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21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42167" y="4651032"/>
            <a:ext cx="9319119" cy="1764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94"/>
              </a:lnSpc>
            </a:pPr>
            <a:r>
              <a:rPr lang="en-US" b="true" sz="6324" spc="-6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Interações entre Variáveis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610774" y="1441513"/>
            <a:ext cx="2645731" cy="1625922"/>
          </a:xfrm>
          <a:custGeom>
            <a:avLst/>
            <a:gdLst/>
            <a:ahLst/>
            <a:cxnLst/>
            <a:rect r="r" b="b" t="t" l="l"/>
            <a:pathLst>
              <a:path h="1625922" w="2645731">
                <a:moveTo>
                  <a:pt x="0" y="0"/>
                </a:moveTo>
                <a:lnTo>
                  <a:pt x="2645731" y="0"/>
                </a:lnTo>
                <a:lnTo>
                  <a:pt x="2645731" y="1625922"/>
                </a:lnTo>
                <a:lnTo>
                  <a:pt x="0" y="1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879313" y="5316566"/>
            <a:ext cx="5758626" cy="4114800"/>
          </a:xfrm>
          <a:custGeom>
            <a:avLst/>
            <a:gdLst/>
            <a:ahLst/>
            <a:cxnLst/>
            <a:rect r="r" b="b" t="t" l="l"/>
            <a:pathLst>
              <a:path h="4114800" w="5758626">
                <a:moveTo>
                  <a:pt x="0" y="0"/>
                </a:moveTo>
                <a:lnTo>
                  <a:pt x="5758626" y="0"/>
                </a:lnTo>
                <a:lnTo>
                  <a:pt x="57586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40312" y="-1788377"/>
            <a:ext cx="1491622" cy="3229890"/>
          </a:xfrm>
          <a:custGeom>
            <a:avLst/>
            <a:gdLst/>
            <a:ahLst/>
            <a:cxnLst/>
            <a:rect r="r" b="b" t="t" l="l"/>
            <a:pathLst>
              <a:path h="3229890" w="1491622">
                <a:moveTo>
                  <a:pt x="0" y="0"/>
                </a:moveTo>
                <a:lnTo>
                  <a:pt x="1491622" y="0"/>
                </a:lnTo>
                <a:lnTo>
                  <a:pt x="1491622" y="3229890"/>
                </a:lnTo>
                <a:lnTo>
                  <a:pt x="0" y="32298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42167" y="-1536821"/>
            <a:ext cx="3748344" cy="3073642"/>
          </a:xfrm>
          <a:custGeom>
            <a:avLst/>
            <a:gdLst/>
            <a:ahLst/>
            <a:cxnLst/>
            <a:rect r="r" b="b" t="t" l="l"/>
            <a:pathLst>
              <a:path h="3073642" w="3748344">
                <a:moveTo>
                  <a:pt x="0" y="0"/>
                </a:moveTo>
                <a:lnTo>
                  <a:pt x="3748345" y="0"/>
                </a:lnTo>
                <a:lnTo>
                  <a:pt x="3748345" y="3073642"/>
                </a:lnTo>
                <a:lnTo>
                  <a:pt x="0" y="30736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66643" y="-2441088"/>
            <a:ext cx="4317873" cy="5892879"/>
          </a:xfrm>
          <a:custGeom>
            <a:avLst/>
            <a:gdLst/>
            <a:ahLst/>
            <a:cxnLst/>
            <a:rect r="r" b="b" t="t" l="l"/>
            <a:pathLst>
              <a:path h="5892879" w="4317873">
                <a:moveTo>
                  <a:pt x="0" y="0"/>
                </a:moveTo>
                <a:lnTo>
                  <a:pt x="4317873" y="0"/>
                </a:lnTo>
                <a:lnTo>
                  <a:pt x="4317873" y="5892879"/>
                </a:lnTo>
                <a:lnTo>
                  <a:pt x="0" y="589287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742874" y="3067435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4597438" y="0"/>
                </a:moveTo>
                <a:lnTo>
                  <a:pt x="0" y="0"/>
                </a:lnTo>
                <a:lnTo>
                  <a:pt x="0" y="2842053"/>
                </a:lnTo>
                <a:lnTo>
                  <a:pt x="4597438" y="2842053"/>
                </a:lnTo>
                <a:lnTo>
                  <a:pt x="459743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22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5234" y="3936387"/>
            <a:ext cx="8537675" cy="1001318"/>
            <a:chOff x="0" y="0"/>
            <a:chExt cx="2510274" cy="294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10274" cy="294411"/>
            </a:xfrm>
            <a:custGeom>
              <a:avLst/>
              <a:gdLst/>
              <a:ahLst/>
              <a:cxnLst/>
              <a:rect r="r" b="b" t="t" l="l"/>
              <a:pathLst>
                <a:path h="294411" w="2510274">
                  <a:moveTo>
                    <a:pt x="0" y="0"/>
                  </a:moveTo>
                  <a:lnTo>
                    <a:pt x="2510274" y="0"/>
                  </a:lnTo>
                  <a:lnTo>
                    <a:pt x="2510274" y="294411"/>
                  </a:lnTo>
                  <a:lnTo>
                    <a:pt x="0" y="294411"/>
                  </a:lnTo>
                  <a:close/>
                </a:path>
              </a:pathLst>
            </a:custGeom>
            <a:solidFill>
              <a:srgbClr val="F7B4A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510274" cy="303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633094" y="8473730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52232" y="-1166789"/>
            <a:ext cx="8173890" cy="8702837"/>
          </a:xfrm>
          <a:custGeom>
            <a:avLst/>
            <a:gdLst/>
            <a:ahLst/>
            <a:cxnLst/>
            <a:rect r="r" b="b" t="t" l="l"/>
            <a:pathLst>
              <a:path h="8702837" w="8173890">
                <a:moveTo>
                  <a:pt x="0" y="0"/>
                </a:moveTo>
                <a:lnTo>
                  <a:pt x="8173890" y="0"/>
                </a:lnTo>
                <a:lnTo>
                  <a:pt x="8173890" y="8702837"/>
                </a:lnTo>
                <a:lnTo>
                  <a:pt x="0" y="87028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11279" y="-1453994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3"/>
                </a:lnTo>
                <a:lnTo>
                  <a:pt x="0" y="2680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91234" y="1334709"/>
            <a:ext cx="3695886" cy="3812546"/>
          </a:xfrm>
          <a:custGeom>
            <a:avLst/>
            <a:gdLst/>
            <a:ahLst/>
            <a:cxnLst/>
            <a:rect r="r" b="b" t="t" l="l"/>
            <a:pathLst>
              <a:path h="3812546" w="3695886">
                <a:moveTo>
                  <a:pt x="0" y="0"/>
                </a:moveTo>
                <a:lnTo>
                  <a:pt x="3695886" y="0"/>
                </a:lnTo>
                <a:lnTo>
                  <a:pt x="3695886" y="3812546"/>
                </a:lnTo>
                <a:lnTo>
                  <a:pt x="0" y="381254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65174" y="5080580"/>
            <a:ext cx="8207735" cy="2610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155"/>
              </a:lnSpc>
            </a:pPr>
            <a:r>
              <a:rPr lang="en-US" sz="2968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Int</a:t>
            </a:r>
            <a:r>
              <a:rPr lang="en-US" sz="2968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eração entre variáveis ocorre quando o efeito combinado de duas (ou mais) variáveis não pode ser explicado apenas pela soma de seus efeitos individuais</a:t>
            </a:r>
          </a:p>
          <a:p>
            <a:pPr algn="just" marL="0" indent="0" lvl="0">
              <a:lnSpc>
                <a:spcPts val="4155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92099" y="1599111"/>
            <a:ext cx="10753884" cy="212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46"/>
              </a:lnSpc>
            </a:pPr>
            <a:r>
              <a:rPr lang="en-US" b="true" sz="8312" spc="-91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 que sã</a:t>
            </a:r>
            <a:r>
              <a:rPr lang="en-US" b="true" sz="8312" spc="-91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 interações entre variáveis?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7093" y="4179965"/>
            <a:ext cx="6856063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sz="441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Definição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401674" y="9390203"/>
            <a:ext cx="627026" cy="657898"/>
            <a:chOff x="0" y="0"/>
            <a:chExt cx="812800" cy="852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23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35234" y="3936387"/>
            <a:ext cx="8537675" cy="1001318"/>
            <a:chOff x="0" y="0"/>
            <a:chExt cx="2510274" cy="29441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10274" cy="294411"/>
            </a:xfrm>
            <a:custGeom>
              <a:avLst/>
              <a:gdLst/>
              <a:ahLst/>
              <a:cxnLst/>
              <a:rect r="r" b="b" t="t" l="l"/>
              <a:pathLst>
                <a:path h="294411" w="2510274">
                  <a:moveTo>
                    <a:pt x="0" y="0"/>
                  </a:moveTo>
                  <a:lnTo>
                    <a:pt x="2510274" y="0"/>
                  </a:lnTo>
                  <a:lnTo>
                    <a:pt x="2510274" y="294411"/>
                  </a:lnTo>
                  <a:lnTo>
                    <a:pt x="0" y="294411"/>
                  </a:lnTo>
                  <a:close/>
                </a:path>
              </a:pathLst>
            </a:custGeom>
            <a:solidFill>
              <a:srgbClr val="F7B4A7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9525"/>
              <a:ext cx="2510274" cy="303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633094" y="8473730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11279" y="-1453994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3"/>
                </a:lnTo>
                <a:lnTo>
                  <a:pt x="0" y="2680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47603" y="1226429"/>
            <a:ext cx="3606061" cy="4114800"/>
          </a:xfrm>
          <a:custGeom>
            <a:avLst/>
            <a:gdLst/>
            <a:ahLst/>
            <a:cxnLst/>
            <a:rect r="r" b="b" t="t" l="l"/>
            <a:pathLst>
              <a:path h="4114800" w="3606061">
                <a:moveTo>
                  <a:pt x="0" y="0"/>
                </a:moveTo>
                <a:lnTo>
                  <a:pt x="3606061" y="0"/>
                </a:lnTo>
                <a:lnTo>
                  <a:pt x="36060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76845" y="5076825"/>
            <a:ext cx="9584394" cy="3658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0804" indent="-320402" lvl="1">
              <a:lnSpc>
                <a:spcPts val="4155"/>
              </a:lnSpc>
              <a:buFont typeface="Arial"/>
              <a:buChar char="•"/>
            </a:pPr>
            <a:r>
              <a:rPr lang="en-US" sz="2968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Int</a:t>
            </a:r>
            <a:r>
              <a:rPr lang="en-US" sz="2968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erações entre variáveis criam padrões complexos que não podem ser aprendidos por modelos lineares simples </a:t>
            </a:r>
          </a:p>
          <a:p>
            <a:pPr algn="just">
              <a:lnSpc>
                <a:spcPts val="4155"/>
              </a:lnSpc>
            </a:pPr>
          </a:p>
          <a:p>
            <a:pPr algn="just" marL="640804" indent="-320402" lvl="1">
              <a:lnSpc>
                <a:spcPts val="4155"/>
              </a:lnSpc>
              <a:buFont typeface="Arial"/>
              <a:buChar char="•"/>
            </a:pPr>
            <a:r>
              <a:rPr lang="en-US" sz="2968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Capturar essas interações é o que permite entender fenômenos do mundo real, como doenças, imagens e comportamento humano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92099" y="1599111"/>
            <a:ext cx="10753884" cy="2127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46"/>
              </a:lnSpc>
            </a:pPr>
            <a:r>
              <a:rPr lang="en-US" b="true" sz="8312" spc="-91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 que sã</a:t>
            </a:r>
            <a:r>
              <a:rPr lang="en-US" b="true" sz="8312" spc="-91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 interações entre variáveis?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77093" y="4179965"/>
            <a:ext cx="6856063" cy="58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9"/>
              </a:lnSpc>
            </a:pPr>
            <a:r>
              <a:rPr lang="en-US" sz="4410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Para que serve?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401674" y="9390203"/>
            <a:ext cx="627026" cy="657898"/>
            <a:chOff x="0" y="0"/>
            <a:chExt cx="812800" cy="8528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24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2866096" y="-6177276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8" y="0"/>
                </a:lnTo>
                <a:lnTo>
                  <a:pt x="12055108" y="21431303"/>
                </a:lnTo>
                <a:lnTo>
                  <a:pt x="0" y="2143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60024" y="1666743"/>
            <a:ext cx="10300792" cy="1135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b="true" sz="8153" spc="-8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Exemplos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38112" y="3284848"/>
            <a:ext cx="5471535" cy="5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sz="4535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Diagnóstico Médico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44000" y="4024335"/>
            <a:ext cx="6353051" cy="4528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No </a:t>
            </a:r>
            <a:r>
              <a:rPr lang="en-US" sz="2851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reconhecimento de imagens, como identificar letras ou números escritos à mão, cada pixel isolado não diz muita coisa</a:t>
            </a:r>
          </a:p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</a:p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O que realmente importa são os padrões formados pela interação entre vários pixels (linhas, bordas, formas)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961216"/>
            <a:ext cx="5777173" cy="108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sz="4535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Reconhecimento de Dígitos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4554" y="4024335"/>
            <a:ext cx="6432638" cy="351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Em problemas de saúde, a interação ent</a:t>
            </a:r>
            <a:r>
              <a:rPr lang="en-US" sz="2851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re variáveis como altura, idade e dieta é fundamental</a:t>
            </a:r>
          </a:p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 strike="noStrike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O risco de uma doença não depende apenas de cada fator isoladamente, mas do efeito combinado entre eles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25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19820" y="4051173"/>
            <a:ext cx="11546788" cy="284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4"/>
              </a:lnSpc>
            </a:pPr>
            <a:r>
              <a:rPr lang="en-US" b="true" sz="10537" spc="-115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Não Linearidade de Parâmetros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324762" y="847376"/>
            <a:ext cx="4455250" cy="3993524"/>
          </a:xfrm>
          <a:custGeom>
            <a:avLst/>
            <a:gdLst/>
            <a:ahLst/>
            <a:cxnLst/>
            <a:rect r="r" b="b" t="t" l="l"/>
            <a:pathLst>
              <a:path h="3993524" w="4455250">
                <a:moveTo>
                  <a:pt x="0" y="0"/>
                </a:moveTo>
                <a:lnTo>
                  <a:pt x="4455250" y="0"/>
                </a:lnTo>
                <a:lnTo>
                  <a:pt x="4455250" y="3993525"/>
                </a:lnTo>
                <a:lnTo>
                  <a:pt x="0" y="3993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4224635" y="8720122"/>
            <a:ext cx="4345195" cy="0"/>
          </a:xfrm>
          <a:prstGeom prst="line">
            <a:avLst/>
          </a:prstGeom>
          <a:ln cap="flat" w="28575">
            <a:solidFill>
              <a:srgbClr val="F7B4A7"/>
            </a:solidFill>
            <a:prstDash val="sysDash"/>
            <a:headEnd type="oval" len="lg" w="lg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600092" y="6778832"/>
            <a:ext cx="3487932" cy="4482155"/>
          </a:xfrm>
          <a:custGeom>
            <a:avLst/>
            <a:gdLst/>
            <a:ahLst/>
            <a:cxnLst/>
            <a:rect r="r" b="b" t="t" l="l"/>
            <a:pathLst>
              <a:path h="4482155" w="3487932">
                <a:moveTo>
                  <a:pt x="0" y="0"/>
                </a:moveTo>
                <a:lnTo>
                  <a:pt x="3487932" y="0"/>
                </a:lnTo>
                <a:lnTo>
                  <a:pt x="3487932" y="4482155"/>
                </a:lnTo>
                <a:lnTo>
                  <a:pt x="0" y="4482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960629" y="198819"/>
            <a:ext cx="4380449" cy="4571626"/>
          </a:xfrm>
          <a:custGeom>
            <a:avLst/>
            <a:gdLst/>
            <a:ahLst/>
            <a:cxnLst/>
            <a:rect r="r" b="b" t="t" l="l"/>
            <a:pathLst>
              <a:path h="4571626" w="4380449">
                <a:moveTo>
                  <a:pt x="4380449" y="0"/>
                </a:moveTo>
                <a:lnTo>
                  <a:pt x="0" y="0"/>
                </a:lnTo>
                <a:lnTo>
                  <a:pt x="0" y="4571625"/>
                </a:lnTo>
                <a:lnTo>
                  <a:pt x="4380449" y="4571625"/>
                </a:lnTo>
                <a:lnTo>
                  <a:pt x="43804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50352" y="8505298"/>
            <a:ext cx="4484110" cy="2755690"/>
          </a:xfrm>
          <a:custGeom>
            <a:avLst/>
            <a:gdLst/>
            <a:ahLst/>
            <a:cxnLst/>
            <a:rect r="r" b="b" t="t" l="l"/>
            <a:pathLst>
              <a:path h="2755690" w="4484110">
                <a:moveTo>
                  <a:pt x="0" y="0"/>
                </a:moveTo>
                <a:lnTo>
                  <a:pt x="4484110" y="0"/>
                </a:lnTo>
                <a:lnTo>
                  <a:pt x="4484110" y="2755689"/>
                </a:lnTo>
                <a:lnTo>
                  <a:pt x="0" y="27556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26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131330" y="7999292"/>
            <a:ext cx="13365868" cy="0"/>
          </a:xfrm>
          <a:prstGeom prst="line">
            <a:avLst/>
          </a:prstGeom>
          <a:ln cap="flat" w="28575">
            <a:solidFill>
              <a:srgbClr val="F7B4A7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3232" y="-1212378"/>
            <a:ext cx="3487932" cy="4482155"/>
          </a:xfrm>
          <a:custGeom>
            <a:avLst/>
            <a:gdLst/>
            <a:ahLst/>
            <a:cxnLst/>
            <a:rect r="r" b="b" t="t" l="l"/>
            <a:pathLst>
              <a:path h="4482155" w="3487932">
                <a:moveTo>
                  <a:pt x="0" y="0"/>
                </a:moveTo>
                <a:lnTo>
                  <a:pt x="3487932" y="0"/>
                </a:lnTo>
                <a:lnTo>
                  <a:pt x="3487932" y="4482156"/>
                </a:lnTo>
                <a:lnTo>
                  <a:pt x="0" y="4482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9245" y="2918329"/>
            <a:ext cx="4099837" cy="4114800"/>
          </a:xfrm>
          <a:custGeom>
            <a:avLst/>
            <a:gdLst/>
            <a:ahLst/>
            <a:cxnLst/>
            <a:rect r="r" b="b" t="t" l="l"/>
            <a:pathLst>
              <a:path h="4114800" w="4099837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40895" y="2794504"/>
            <a:ext cx="11223155" cy="502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492"/>
              </a:lnSpc>
              <a:spcBef>
                <a:spcPct val="0"/>
              </a:spcBef>
            </a:pP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Nã</a:t>
            </a:r>
            <a:r>
              <a:rPr lang="en-US" sz="2722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o linearidade de parâmetros significa que o efeito de cada parâmetro no resultado final não é mais proporcional, direto e simples. Isso abre espaço para modelos muito mais ricos, capazes de capturar fenômenos reais mais complexos</a:t>
            </a:r>
          </a:p>
          <a:p>
            <a:pPr algn="l" marL="0" indent="0" lvl="0">
              <a:lnSpc>
                <a:spcPts val="4492"/>
              </a:lnSpc>
              <a:spcBef>
                <a:spcPct val="0"/>
              </a:spcBef>
            </a:pPr>
          </a:p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Ela precisa envolver funções não lineare</a:t>
            </a:r>
            <a:r>
              <a:rPr lang="en-US" sz="2722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s (como ReLU, Sigmoid, Tanh) que quebrem a linearidade</a:t>
            </a:r>
          </a:p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Pequenas mudanças nos parâmetros podem causar grandes saltos ou oscilações no resultado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9691"/>
            <a:ext cx="161353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b="true" sz="6324" spc="-6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Não Linearidade dos Parâmetros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27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019175"/>
            <a:ext cx="18288000" cy="193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b="true" sz="6324" spc="-6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Por Que a Não Linearidade de Parâmetros é Necessária?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593242" y="4557596"/>
            <a:ext cx="3041045" cy="2213000"/>
            <a:chOff x="0" y="0"/>
            <a:chExt cx="4054726" cy="295066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4054726" cy="66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73"/>
                </a:lnSpc>
              </a:pPr>
              <a:r>
                <a:rPr lang="en-US" sz="298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Motivo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448913"/>
              <a:ext cx="4054726" cy="501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30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76806"/>
              <a:ext cx="4054726" cy="11039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0"/>
                </a:lnSpc>
              </a:pPr>
              <a:r>
                <a:rPr lang="en-US" sz="237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Permite Aprender Padrões Complexos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891967" y="4557596"/>
            <a:ext cx="3329800" cy="2849355"/>
            <a:chOff x="0" y="0"/>
            <a:chExt cx="4439733" cy="379914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4439733" cy="66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73"/>
                </a:lnSpc>
              </a:pPr>
              <a:r>
                <a:rPr lang="en-US" sz="298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Motivo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139015"/>
              <a:ext cx="4439733" cy="4431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21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70779"/>
              <a:ext cx="4439733" cy="16619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3"/>
                </a:lnSpc>
              </a:pPr>
              <a:r>
                <a:rPr lang="en-US" sz="2395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Porque</a:t>
              </a:r>
              <a:r>
                <a:rPr lang="en-US" sz="2395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Sem Não Linearidade, a Rede Continua Sendo Linear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002995" y="4557596"/>
            <a:ext cx="3711856" cy="2568540"/>
            <a:chOff x="0" y="0"/>
            <a:chExt cx="4949141" cy="342471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4949141" cy="664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173"/>
                </a:lnSpc>
              </a:pPr>
              <a:r>
                <a:rPr lang="en-US" sz="298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Motivo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046288"/>
              <a:ext cx="4949141" cy="365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318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76806"/>
              <a:ext cx="4949141" cy="1662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20"/>
                </a:lnSpc>
              </a:pPr>
              <a:r>
                <a:rPr lang="en-US" sz="2371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Permitir Interações Entre Parâmetros de Forma Não Proporcional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148813" y="3488785"/>
            <a:ext cx="650535" cy="826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4743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48677" y="3488785"/>
            <a:ext cx="650535" cy="826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4743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2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367268" y="3488785"/>
            <a:ext cx="650535" cy="826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1"/>
              </a:lnSpc>
            </a:pPr>
            <a:r>
              <a:rPr lang="en-US" sz="4743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470336" y="3154140"/>
            <a:ext cx="603369" cy="774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</a:p>
        </p:txBody>
      </p:sp>
      <p:sp>
        <p:nvSpPr>
          <p:cNvPr name="AutoShape 19" id="19"/>
          <p:cNvSpPr/>
          <p:nvPr/>
        </p:nvSpPr>
        <p:spPr>
          <a:xfrm>
            <a:off x="5799349" y="3928690"/>
            <a:ext cx="2854020" cy="0"/>
          </a:xfrm>
          <a:prstGeom prst="line">
            <a:avLst/>
          </a:prstGeom>
          <a:ln cap="flat" w="28575">
            <a:solidFill>
              <a:srgbClr val="EFEFE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9513248" y="3928690"/>
            <a:ext cx="2854020" cy="0"/>
          </a:xfrm>
          <a:prstGeom prst="line">
            <a:avLst/>
          </a:prstGeom>
          <a:ln cap="flat" w="28575">
            <a:solidFill>
              <a:srgbClr val="EFEFE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28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70606" y="3675360"/>
            <a:ext cx="11546788" cy="424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4"/>
              </a:lnSpc>
            </a:pPr>
            <a:r>
              <a:rPr lang="en-US" b="true" sz="10537" spc="-115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Modelos com Parâmetros</a:t>
            </a:r>
            <a:r>
              <a:rPr lang="en-US" b="true" sz="10537" spc="-115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Não Lineares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324762" y="847376"/>
            <a:ext cx="4455250" cy="3993524"/>
          </a:xfrm>
          <a:custGeom>
            <a:avLst/>
            <a:gdLst/>
            <a:ahLst/>
            <a:cxnLst/>
            <a:rect r="r" b="b" t="t" l="l"/>
            <a:pathLst>
              <a:path h="3993524" w="4455250">
                <a:moveTo>
                  <a:pt x="0" y="0"/>
                </a:moveTo>
                <a:lnTo>
                  <a:pt x="4455250" y="0"/>
                </a:lnTo>
                <a:lnTo>
                  <a:pt x="4455250" y="3993525"/>
                </a:lnTo>
                <a:lnTo>
                  <a:pt x="0" y="3993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4224635" y="8720122"/>
            <a:ext cx="4345195" cy="0"/>
          </a:xfrm>
          <a:prstGeom prst="line">
            <a:avLst/>
          </a:prstGeom>
          <a:ln cap="flat" w="28575">
            <a:solidFill>
              <a:srgbClr val="F7B4A7"/>
            </a:solidFill>
            <a:prstDash val="sysDash"/>
            <a:headEnd type="oval" len="lg" w="lg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600092" y="6778832"/>
            <a:ext cx="3487932" cy="4482155"/>
          </a:xfrm>
          <a:custGeom>
            <a:avLst/>
            <a:gdLst/>
            <a:ahLst/>
            <a:cxnLst/>
            <a:rect r="r" b="b" t="t" l="l"/>
            <a:pathLst>
              <a:path h="4482155" w="3487932">
                <a:moveTo>
                  <a:pt x="0" y="0"/>
                </a:moveTo>
                <a:lnTo>
                  <a:pt x="3487932" y="0"/>
                </a:lnTo>
                <a:lnTo>
                  <a:pt x="3487932" y="4482155"/>
                </a:lnTo>
                <a:lnTo>
                  <a:pt x="0" y="4482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960629" y="198819"/>
            <a:ext cx="4380449" cy="4571626"/>
          </a:xfrm>
          <a:custGeom>
            <a:avLst/>
            <a:gdLst/>
            <a:ahLst/>
            <a:cxnLst/>
            <a:rect r="r" b="b" t="t" l="l"/>
            <a:pathLst>
              <a:path h="4571626" w="4380449">
                <a:moveTo>
                  <a:pt x="4380449" y="0"/>
                </a:moveTo>
                <a:lnTo>
                  <a:pt x="0" y="0"/>
                </a:lnTo>
                <a:lnTo>
                  <a:pt x="0" y="4571625"/>
                </a:lnTo>
                <a:lnTo>
                  <a:pt x="4380449" y="4571625"/>
                </a:lnTo>
                <a:lnTo>
                  <a:pt x="43804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50352" y="8505298"/>
            <a:ext cx="4484110" cy="2755690"/>
          </a:xfrm>
          <a:custGeom>
            <a:avLst/>
            <a:gdLst/>
            <a:ahLst/>
            <a:cxnLst/>
            <a:rect r="r" b="b" t="t" l="l"/>
            <a:pathLst>
              <a:path h="2755690" w="4484110">
                <a:moveTo>
                  <a:pt x="0" y="0"/>
                </a:moveTo>
                <a:lnTo>
                  <a:pt x="4484110" y="0"/>
                </a:lnTo>
                <a:lnTo>
                  <a:pt x="4484110" y="2755689"/>
                </a:lnTo>
                <a:lnTo>
                  <a:pt x="0" y="27556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29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43966" y="6732269"/>
            <a:ext cx="3487932" cy="4482155"/>
          </a:xfrm>
          <a:custGeom>
            <a:avLst/>
            <a:gdLst/>
            <a:ahLst/>
            <a:cxnLst/>
            <a:rect r="r" b="b" t="t" l="l"/>
            <a:pathLst>
              <a:path h="4482155" w="3487932">
                <a:moveTo>
                  <a:pt x="0" y="0"/>
                </a:moveTo>
                <a:lnTo>
                  <a:pt x="3487932" y="0"/>
                </a:lnTo>
                <a:lnTo>
                  <a:pt x="3487932" y="4482156"/>
                </a:lnTo>
                <a:lnTo>
                  <a:pt x="0" y="4482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926953" y="571874"/>
            <a:ext cx="8541914" cy="8914711"/>
          </a:xfrm>
          <a:custGeom>
            <a:avLst/>
            <a:gdLst/>
            <a:ahLst/>
            <a:cxnLst/>
            <a:rect r="r" b="b" t="t" l="l"/>
            <a:pathLst>
              <a:path h="8914711" w="8541914">
                <a:moveTo>
                  <a:pt x="8541914" y="0"/>
                </a:moveTo>
                <a:lnTo>
                  <a:pt x="0" y="0"/>
                </a:lnTo>
                <a:lnTo>
                  <a:pt x="0" y="8914711"/>
                </a:lnTo>
                <a:lnTo>
                  <a:pt x="8541914" y="8914711"/>
                </a:lnTo>
                <a:lnTo>
                  <a:pt x="85419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66210" y="4450389"/>
            <a:ext cx="9704687" cy="1281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4"/>
              </a:lnSpc>
            </a:pPr>
            <a:r>
              <a:rPr lang="en-US" sz="9270" spc="-101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Conceitos Gerais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255859"/>
            <a:ext cx="7122750" cy="0"/>
          </a:xfrm>
          <a:prstGeom prst="line">
            <a:avLst/>
          </a:prstGeom>
          <a:ln cap="flat" w="28575">
            <a:solidFill>
              <a:srgbClr val="EFEFEF"/>
            </a:solidFill>
            <a:prstDash val="sysDash"/>
            <a:headEnd type="none" len="sm" w="sm"/>
            <a:tailEnd type="oval" len="lg" w="lg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676647" y="1388833"/>
            <a:ext cx="9785532" cy="6774256"/>
          </a:xfrm>
          <a:custGeom>
            <a:avLst/>
            <a:gdLst/>
            <a:ahLst/>
            <a:cxnLst/>
            <a:rect r="r" b="b" t="t" l="l"/>
            <a:pathLst>
              <a:path h="6774256" w="9785532">
                <a:moveTo>
                  <a:pt x="0" y="0"/>
                </a:moveTo>
                <a:lnTo>
                  <a:pt x="9785532" y="0"/>
                </a:lnTo>
                <a:lnTo>
                  <a:pt x="9785532" y="6774257"/>
                </a:lnTo>
                <a:lnTo>
                  <a:pt x="0" y="67742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6487" b="-10187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2955692"/>
            <a:ext cx="6847607" cy="502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A relação entre os parâmetros e a saída não é linear.</a:t>
            </a:r>
          </a:p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Pequenas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 mudanças em θ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1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 causam mudanças exponenciais em Y.</a:t>
            </a:r>
          </a:p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Não é possível resolver com equação normal (álgebra linear); é necessário ajuste iterativo .</a:t>
            </a:r>
          </a:p>
          <a:p>
            <a:pPr algn="l">
              <a:lnSpc>
                <a:spcPts val="4492"/>
              </a:lnSpc>
            </a:pPr>
          </a:p>
          <a:p>
            <a:pPr algn="l" marL="0" indent="0" lvl="0">
              <a:lnSpc>
                <a:spcPts val="4492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256567" y="2247214"/>
            <a:ext cx="7530004" cy="35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7"/>
              </a:lnSpc>
            </a:pPr>
            <a:r>
              <a:rPr lang="en-US" sz="2521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Equação: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6567" y="417283"/>
            <a:ext cx="941819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9"/>
              </a:lnSpc>
            </a:pPr>
            <a:r>
              <a:rPr lang="en-US" sz="6324" spc="-69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Reg</a:t>
            </a:r>
            <a:r>
              <a:rPr lang="en-US" b="true" sz="6324" spc="-6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ressão Exponencial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535934" y="1731615"/>
            <a:ext cx="3240265" cy="1138451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30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255859"/>
            <a:ext cx="7122750" cy="0"/>
          </a:xfrm>
          <a:prstGeom prst="line">
            <a:avLst/>
          </a:prstGeom>
          <a:ln cap="flat" w="28575">
            <a:solidFill>
              <a:srgbClr val="EFEFEF"/>
            </a:solidFill>
            <a:prstDash val="sysDash"/>
            <a:headEnd type="none" len="sm" w="sm"/>
            <a:tailEnd type="oval" len="lg" w="lg"/>
          </a:ln>
        </p:spPr>
      </p:sp>
      <p:sp>
        <p:nvSpPr>
          <p:cNvPr name="TextBox 3" id="3"/>
          <p:cNvSpPr txBox="true"/>
          <p:nvPr/>
        </p:nvSpPr>
        <p:spPr>
          <a:xfrm rot="0">
            <a:off x="256567" y="2215366"/>
            <a:ext cx="7530004" cy="35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7"/>
              </a:lnSpc>
            </a:pPr>
            <a:r>
              <a:rPr lang="en-US" sz="2521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Equação: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499253" y="1388283"/>
            <a:ext cx="4470512" cy="178755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7636615" y="1028700"/>
            <a:ext cx="9846935" cy="6952982"/>
          </a:xfrm>
          <a:custGeom>
            <a:avLst/>
            <a:gdLst/>
            <a:ahLst/>
            <a:cxnLst/>
            <a:rect r="r" b="b" t="t" l="l"/>
            <a:pathLst>
              <a:path h="6952982" w="9846935">
                <a:moveTo>
                  <a:pt x="0" y="0"/>
                </a:moveTo>
                <a:lnTo>
                  <a:pt x="9846935" y="0"/>
                </a:lnTo>
                <a:lnTo>
                  <a:pt x="9846935" y="6952982"/>
                </a:lnTo>
                <a:lnTo>
                  <a:pt x="0" y="69529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8553" t="0" r="0" b="-10000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2955692"/>
            <a:ext cx="6847607" cy="502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Os parâmetros θ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0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​ e θ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1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​ estão dentro de uma função sigmoide, o que quebra a linearidade.</a:t>
            </a:r>
          </a:p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A saíd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a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 é limitada entre 0 e 1,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 ideal para classificação.</a:t>
            </a:r>
          </a:p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A relação entre os parâmetros e a saída não é proporcional: a sigmoide causa saturação em valores extremos.</a:t>
            </a:r>
          </a:p>
          <a:p>
            <a:pPr algn="l" marL="0" indent="0" lvl="0">
              <a:lnSpc>
                <a:spcPts val="4492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56567" y="417283"/>
            <a:ext cx="941819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9"/>
              </a:lnSpc>
            </a:pPr>
            <a:r>
              <a:rPr lang="en-US" sz="6324" spc="-69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Mod</a:t>
            </a:r>
            <a:r>
              <a:rPr lang="en-US" b="true" sz="6324" spc="-6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elo Logístico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31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255859"/>
            <a:ext cx="7122750" cy="0"/>
          </a:xfrm>
          <a:prstGeom prst="line">
            <a:avLst/>
          </a:prstGeom>
          <a:ln cap="flat" w="28575">
            <a:solidFill>
              <a:srgbClr val="EFEFEF"/>
            </a:solidFill>
            <a:prstDash val="sysDash"/>
            <a:headEnd type="none" len="sm" w="sm"/>
            <a:tailEnd type="oval" len="lg" w="lg"/>
          </a:ln>
        </p:spPr>
      </p:sp>
      <p:sp>
        <p:nvSpPr>
          <p:cNvPr name="TextBox 3" id="3"/>
          <p:cNvSpPr txBox="true"/>
          <p:nvPr/>
        </p:nvSpPr>
        <p:spPr>
          <a:xfrm rot="0">
            <a:off x="256567" y="1619937"/>
            <a:ext cx="7530004" cy="352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47"/>
              </a:lnSpc>
            </a:pPr>
            <a:r>
              <a:rPr lang="en-US" sz="2521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Equação: 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459645" y="1456581"/>
            <a:ext cx="8594548" cy="1857173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7786571" y="1388833"/>
            <a:ext cx="10326263" cy="6800292"/>
          </a:xfrm>
          <a:custGeom>
            <a:avLst/>
            <a:gdLst/>
            <a:ahLst/>
            <a:cxnLst/>
            <a:rect r="r" b="b" t="t" l="l"/>
            <a:pathLst>
              <a:path h="6800292" w="10326263">
                <a:moveTo>
                  <a:pt x="0" y="0"/>
                </a:moveTo>
                <a:lnTo>
                  <a:pt x="10326262" y="0"/>
                </a:lnTo>
                <a:lnTo>
                  <a:pt x="10326262" y="6800292"/>
                </a:lnTo>
                <a:lnTo>
                  <a:pt x="0" y="68002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5749" t="-111416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2955692"/>
            <a:ext cx="6847607" cy="5025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Cada camada aplica uma transformação linear (Wx+b)</a:t>
            </a:r>
          </a:p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M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as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 depois, a função de 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ativação (ReLU, Sigmoid, Tanh) quebra a linearidade</a:t>
            </a:r>
          </a:p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A</a:t>
            </a:r>
            <a:r>
              <a:rPr lang="en-US" sz="2722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 composição de várias camadas não lineares cria um modelo extremamente poderoso</a:t>
            </a:r>
          </a:p>
          <a:p>
            <a:pPr algn="l" marL="0" indent="0" lvl="0">
              <a:lnSpc>
                <a:spcPts val="4492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256567" y="417283"/>
            <a:ext cx="9418196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89"/>
              </a:lnSpc>
            </a:pPr>
            <a:r>
              <a:rPr lang="en-US" sz="6324" spc="-69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RELU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32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721572"/>
            <a:ext cx="8899264" cy="4967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4"/>
              </a:lnSpc>
            </a:pPr>
            <a:r>
              <a:rPr lang="en-US" sz="9270" spc="-101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C</a:t>
            </a:r>
            <a:r>
              <a:rPr lang="en-US" b="true" sz="9270" spc="-101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onsequências da Não Linearidade dos Parâmetros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998367">
            <a:off x="12081792" y="5033745"/>
            <a:ext cx="3572996" cy="5504616"/>
          </a:xfrm>
          <a:custGeom>
            <a:avLst/>
            <a:gdLst/>
            <a:ahLst/>
            <a:cxnLst/>
            <a:rect r="r" b="b" t="t" l="l"/>
            <a:pathLst>
              <a:path h="5504616" w="3572996">
                <a:moveTo>
                  <a:pt x="0" y="0"/>
                </a:moveTo>
                <a:lnTo>
                  <a:pt x="3572996" y="0"/>
                </a:lnTo>
                <a:lnTo>
                  <a:pt x="3572996" y="5504616"/>
                </a:lnTo>
                <a:lnTo>
                  <a:pt x="0" y="55046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40583" y="-243434"/>
            <a:ext cx="4594097" cy="4117981"/>
          </a:xfrm>
          <a:custGeom>
            <a:avLst/>
            <a:gdLst/>
            <a:ahLst/>
            <a:cxnLst/>
            <a:rect r="r" b="b" t="t" l="l"/>
            <a:pathLst>
              <a:path h="4117981" w="4594097">
                <a:moveTo>
                  <a:pt x="0" y="0"/>
                </a:moveTo>
                <a:lnTo>
                  <a:pt x="4594097" y="0"/>
                </a:lnTo>
                <a:lnTo>
                  <a:pt x="4594097" y="4117981"/>
                </a:lnTo>
                <a:lnTo>
                  <a:pt x="0" y="4117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0">
            <a:off x="0" y="8182554"/>
            <a:ext cx="7122750" cy="0"/>
          </a:xfrm>
          <a:prstGeom prst="line">
            <a:avLst/>
          </a:prstGeom>
          <a:ln cap="flat" w="28575">
            <a:solidFill>
              <a:srgbClr val="EFEFEF"/>
            </a:solidFill>
            <a:prstDash val="sysDash"/>
            <a:headEnd type="none" len="sm" w="sm"/>
            <a:tailEnd type="oval" len="lg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33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33500" y="-5779167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3"/>
                </a:lnTo>
                <a:lnTo>
                  <a:pt x="0" y="2143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27951" y="3723563"/>
            <a:ext cx="4445899" cy="5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sz="4535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Função Linear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598183"/>
            <a:ext cx="4874531" cy="2508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 Em</a:t>
            </a:r>
            <a:r>
              <a:rPr lang="en-US" sz="2851" strike="noStrike" u="none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 uma regressão linear simples, a função de custo tem formato de tigela, onde existe apenas um mínimo global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0024" y="571368"/>
            <a:ext cx="12816823" cy="223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b="true" sz="8153" spc="-8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A Função d</a:t>
            </a:r>
            <a:r>
              <a:rPr lang="en-US" b="true" sz="8153" spc="-8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 Custo se Torna Não Convexa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704566" y="3723563"/>
            <a:ext cx="7375960" cy="108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sz="4535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M</a:t>
            </a:r>
            <a:r>
              <a:rPr lang="en-US" sz="4535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odelos com Parâmetros não Lineares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58966" y="5086350"/>
            <a:ext cx="5067161" cy="200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A</a:t>
            </a:r>
            <a:r>
              <a:rPr lang="en-US" sz="2851" strike="noStrike" u="none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 função de custo não é mais uma tigela perfeita, ela pode ter múltiplos vales e picos, com  múltiplos mínimos locais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34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33500" y="-5779167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3"/>
                </a:lnTo>
                <a:lnTo>
                  <a:pt x="0" y="2143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2683" y="4137594"/>
            <a:ext cx="5146565" cy="5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sz="4535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Regressão Linear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071160"/>
            <a:ext cx="4874531" cy="200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Na </a:t>
            </a:r>
            <a:r>
              <a:rPr lang="en-US" sz="2851" strike="noStrike" u="none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regressão linear, existe uma fórmula direta para calcular os coeficientes, a Equação Normal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60024" y="571368"/>
            <a:ext cx="12816823" cy="223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b="true" sz="8153" spc="-8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Não Dá para</a:t>
            </a:r>
            <a:r>
              <a:rPr lang="en-US" b="true" sz="8153" spc="-8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Resolver com Fórmula Fechada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45496" y="5071160"/>
            <a:ext cx="9510025" cy="301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C</a:t>
            </a:r>
            <a:r>
              <a:rPr lang="en-US" sz="2851" strike="noStrike" u="none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om não linearidade nos parâmetros, não existe essa fórmula fechada.  Você precisa:</a:t>
            </a:r>
          </a:p>
          <a:p>
            <a:pPr algn="just" marL="615538" indent="-30776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 strike="noStrike" u="none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Definir uma função de perda </a:t>
            </a:r>
          </a:p>
          <a:p>
            <a:pPr algn="just" marL="615538" indent="-30776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 strike="noStrike" u="none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Usar métodos iterativos como gradiente descendente para ir ajustando os parâmetros aos poucos</a:t>
            </a:r>
          </a:p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868435" y="3851288"/>
            <a:ext cx="7375960" cy="108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sz="4535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M</a:t>
            </a:r>
            <a:r>
              <a:rPr lang="en-US" sz="4535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odelos com Parâmetros não Lineares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35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33500" y="-5779167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3"/>
                </a:lnTo>
                <a:lnTo>
                  <a:pt x="0" y="2143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3753" y="3019631"/>
            <a:ext cx="16365547" cy="6750788"/>
          </a:xfrm>
          <a:custGeom>
            <a:avLst/>
            <a:gdLst/>
            <a:ahLst/>
            <a:cxnLst/>
            <a:rect r="r" b="b" t="t" l="l"/>
            <a:pathLst>
              <a:path h="6750788" w="16365547">
                <a:moveTo>
                  <a:pt x="0" y="0"/>
                </a:moveTo>
                <a:lnTo>
                  <a:pt x="16365547" y="0"/>
                </a:lnTo>
                <a:lnTo>
                  <a:pt x="16365547" y="6750788"/>
                </a:lnTo>
                <a:lnTo>
                  <a:pt x="0" y="6750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60024" y="571368"/>
            <a:ext cx="12816823" cy="223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b="true" sz="8153" spc="-8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A Função d</a:t>
            </a:r>
            <a:r>
              <a:rPr lang="en-US" b="true" sz="8153" spc="-8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 Custo se Torna Não Convexa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36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3833500" y="-5779167"/>
            <a:ext cx="12055108" cy="21431303"/>
          </a:xfrm>
          <a:custGeom>
            <a:avLst/>
            <a:gdLst/>
            <a:ahLst/>
            <a:cxnLst/>
            <a:rect r="r" b="b" t="t" l="l"/>
            <a:pathLst>
              <a:path h="21431303" w="12055108">
                <a:moveTo>
                  <a:pt x="0" y="0"/>
                </a:moveTo>
                <a:lnTo>
                  <a:pt x="12055107" y="0"/>
                </a:lnTo>
                <a:lnTo>
                  <a:pt x="12055107" y="21431303"/>
                </a:lnTo>
                <a:lnTo>
                  <a:pt x="0" y="2143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2683" y="4137594"/>
            <a:ext cx="5146565" cy="561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sz="4535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Flexibilidade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071160"/>
            <a:ext cx="5368182" cy="2004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1"/>
              </a:lnSpc>
              <a:spcBef>
                <a:spcPct val="0"/>
              </a:spcBef>
            </a:pPr>
            <a:r>
              <a:rPr lang="en-US" sz="2851" strike="noStrike" u="none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Capturam curvas complexas, saturações, efeitos exponenciais, limites superiores/inferiores</a:t>
            </a:r>
          </a:p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460024" y="571368"/>
            <a:ext cx="12816823" cy="2230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43"/>
              </a:lnSpc>
              <a:spcBef>
                <a:spcPct val="0"/>
              </a:spcBef>
            </a:pPr>
            <a:r>
              <a:rPr lang="en-US" b="true" sz="8153" spc="-8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Maior</a:t>
            </a:r>
            <a:r>
              <a:rPr lang="en-US" b="true" sz="8153" spc="-8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Poder de Modelagem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45496" y="5071160"/>
            <a:ext cx="9510025" cy="351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  <a:r>
              <a:rPr lang="en-US" sz="2851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C</a:t>
            </a:r>
            <a:r>
              <a:rPr lang="en-US" sz="2851" strike="noStrike" u="none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onseguem modelar fenômenos que modelos lineares simplesmente não conseguem, como:</a:t>
            </a:r>
          </a:p>
          <a:p>
            <a:pPr algn="just" marL="615538" indent="-30776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 strike="noStrike" u="none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Crescimento populacional</a:t>
            </a:r>
          </a:p>
          <a:p>
            <a:pPr algn="just" marL="615538" indent="-30776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 strike="noStrike" u="none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Saturação de sensores </a:t>
            </a:r>
          </a:p>
          <a:p>
            <a:pPr algn="just" marL="615538" indent="-307769" lvl="1">
              <a:lnSpc>
                <a:spcPts val="3991"/>
              </a:lnSpc>
              <a:spcBef>
                <a:spcPct val="0"/>
              </a:spcBef>
              <a:buFont typeface="Arial"/>
              <a:buChar char="•"/>
            </a:pPr>
            <a:r>
              <a:rPr lang="en-US" sz="2851" strike="noStrike" u="none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Interações complexas em sistemas físicos ou econômicos</a:t>
            </a:r>
          </a:p>
          <a:p>
            <a:pPr algn="just" marL="0" indent="0" lvl="0">
              <a:lnSpc>
                <a:spcPts val="3991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7868435" y="3851288"/>
            <a:ext cx="7375960" cy="1085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72"/>
              </a:lnSpc>
            </a:pPr>
            <a:r>
              <a:rPr lang="en-US" sz="4535">
                <a:solidFill>
                  <a:srgbClr val="B0FAFB"/>
                </a:solidFill>
                <a:latin typeface="Josefin Sans"/>
                <a:ea typeface="Josefin Sans"/>
                <a:cs typeface="Josefin Sans"/>
                <a:sym typeface="Josefin Sans"/>
              </a:rPr>
              <a:t>Fenômenos Possíveis de Modelar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37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8255859"/>
            <a:ext cx="7122750" cy="0"/>
          </a:xfrm>
          <a:prstGeom prst="line">
            <a:avLst/>
          </a:prstGeom>
          <a:ln cap="flat" w="28575">
            <a:solidFill>
              <a:srgbClr val="EFEFEF"/>
            </a:solidFill>
            <a:prstDash val="sysDash"/>
            <a:headEnd type="none" len="sm" w="sm"/>
            <a:tailEnd type="oval" len="lg" w="lg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745945" y="1672364"/>
            <a:ext cx="10429705" cy="6942272"/>
          </a:xfrm>
          <a:custGeom>
            <a:avLst/>
            <a:gdLst/>
            <a:ahLst/>
            <a:cxnLst/>
            <a:rect r="r" b="b" t="t" l="l"/>
            <a:pathLst>
              <a:path h="6942272" w="10429705">
                <a:moveTo>
                  <a:pt x="0" y="0"/>
                </a:moveTo>
                <a:lnTo>
                  <a:pt x="10429705" y="0"/>
                </a:lnTo>
                <a:lnTo>
                  <a:pt x="10429705" y="6942272"/>
                </a:lnTo>
                <a:lnTo>
                  <a:pt x="0" y="69422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23579" y="4998739"/>
            <a:ext cx="8899264" cy="1281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4"/>
              </a:lnSpc>
            </a:pPr>
            <a:r>
              <a:rPr lang="en-US" sz="9270" spc="-101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Redes Neurais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38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131330" y="7999292"/>
            <a:ext cx="13365868" cy="0"/>
          </a:xfrm>
          <a:prstGeom prst="line">
            <a:avLst/>
          </a:prstGeom>
          <a:ln cap="flat" w="28575">
            <a:solidFill>
              <a:srgbClr val="F7B4A7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TextBox 3" id="3"/>
          <p:cNvSpPr txBox="true"/>
          <p:nvPr/>
        </p:nvSpPr>
        <p:spPr>
          <a:xfrm rot="0">
            <a:off x="8215925" y="2948683"/>
            <a:ext cx="8537307" cy="50648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2862" indent="-381431" lvl="1">
              <a:lnSpc>
                <a:spcPts val="5830"/>
              </a:lnSpc>
              <a:spcBef>
                <a:spcPct val="0"/>
              </a:spcBef>
              <a:buFont typeface="Arial"/>
              <a:buChar char="•"/>
            </a:pPr>
            <a:r>
              <a:rPr lang="en-US" sz="3533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Uma</a:t>
            </a:r>
            <a:r>
              <a:rPr lang="en-US" sz="3533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 rede neural é uma estrutura composta por camadas empilhadas</a:t>
            </a:r>
          </a:p>
          <a:p>
            <a:pPr algn="l" marL="762862" indent="-381431" lvl="1">
              <a:lnSpc>
                <a:spcPts val="5830"/>
              </a:lnSpc>
              <a:spcBef>
                <a:spcPct val="0"/>
              </a:spcBef>
              <a:buFont typeface="Arial"/>
              <a:buChar char="•"/>
            </a:pPr>
            <a:r>
              <a:rPr lang="en-US" sz="3533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Cada camada realiza duas operações básicas:</a:t>
            </a:r>
          </a:p>
          <a:p>
            <a:pPr algn="l" marL="1525724" indent="-508575" lvl="2">
              <a:lnSpc>
                <a:spcPts val="5830"/>
              </a:lnSpc>
              <a:spcBef>
                <a:spcPct val="0"/>
              </a:spcBef>
              <a:buFont typeface="Arial"/>
              <a:buChar char="⚬"/>
            </a:pPr>
            <a:r>
              <a:rPr lang="en-US" sz="3533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Transformação Linear</a:t>
            </a:r>
          </a:p>
          <a:p>
            <a:pPr algn="l" marL="1525724" indent="-508575" lvl="2">
              <a:lnSpc>
                <a:spcPts val="5830"/>
              </a:lnSpc>
              <a:spcBef>
                <a:spcPct val="0"/>
              </a:spcBef>
              <a:buFont typeface="Arial"/>
              <a:buChar char="⚬"/>
            </a:pPr>
            <a:r>
              <a:rPr lang="en-US" sz="3533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Função de Ativação</a:t>
            </a:r>
          </a:p>
          <a:p>
            <a:pPr algn="l" marL="0" indent="0" lvl="0">
              <a:lnSpc>
                <a:spcPts val="5830"/>
              </a:lnSpc>
              <a:spcBef>
                <a:spcPct val="0"/>
              </a:spcBef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6753232" y="-1212378"/>
            <a:ext cx="3487932" cy="4482155"/>
          </a:xfrm>
          <a:custGeom>
            <a:avLst/>
            <a:gdLst/>
            <a:ahLst/>
            <a:cxnLst/>
            <a:rect r="r" b="b" t="t" l="l"/>
            <a:pathLst>
              <a:path h="4482155" w="3487932">
                <a:moveTo>
                  <a:pt x="0" y="0"/>
                </a:moveTo>
                <a:lnTo>
                  <a:pt x="3487932" y="0"/>
                </a:lnTo>
                <a:lnTo>
                  <a:pt x="3487932" y="4482156"/>
                </a:lnTo>
                <a:lnTo>
                  <a:pt x="0" y="4482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9659" y="322443"/>
            <a:ext cx="8489114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10"/>
              </a:lnSpc>
            </a:pPr>
            <a:r>
              <a:rPr lang="en-US" sz="8425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 q</a:t>
            </a:r>
            <a:r>
              <a:rPr lang="en-US" sz="8425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u</a:t>
            </a:r>
            <a:r>
              <a:rPr lang="en-US" sz="8425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e é uma Rede Neural?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39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596594"/>
            <a:ext cx="9768230" cy="3036866"/>
            <a:chOff x="0" y="0"/>
            <a:chExt cx="13024306" cy="4049155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"/>
              <a:ext cx="13024306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31356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Definição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337830"/>
              <a:ext cx="12478551" cy="1609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10"/>
                </a:lnSpc>
              </a:pPr>
              <a:r>
                <a:rPr lang="en-US" sz="2675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</a:t>
              </a:r>
              <a:r>
                <a:rPr lang="en-US" sz="2675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não linearidade representa uma situação em que a relação entre os elementos de um sistema não é proporcional, direta ou simples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245287" y="3282765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400779" y="9421178"/>
            <a:ext cx="627026" cy="657898"/>
            <a:chOff x="0" y="0"/>
            <a:chExt cx="812800" cy="852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-264338" y="5234174"/>
            <a:ext cx="3563352" cy="0"/>
          </a:xfrm>
          <a:prstGeom prst="line">
            <a:avLst/>
          </a:prstGeom>
          <a:ln cap="flat" w="28575">
            <a:solidFill>
              <a:srgbClr val="94DDDE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679082" y="360912"/>
            <a:ext cx="1160436" cy="1787786"/>
          </a:xfrm>
          <a:custGeom>
            <a:avLst/>
            <a:gdLst/>
            <a:ahLst/>
            <a:cxnLst/>
            <a:rect r="r" b="b" t="t" l="l"/>
            <a:pathLst>
              <a:path h="1787786" w="1160436">
                <a:moveTo>
                  <a:pt x="0" y="0"/>
                </a:moveTo>
                <a:lnTo>
                  <a:pt x="1160436" y="0"/>
                </a:lnTo>
                <a:lnTo>
                  <a:pt x="1160436" y="1787787"/>
                </a:lnTo>
                <a:lnTo>
                  <a:pt x="0" y="1787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6776" y="3342175"/>
            <a:ext cx="5436962" cy="548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1571" indent="-290786" lvl="1">
              <a:lnSpc>
                <a:spcPts val="4444"/>
              </a:lnSpc>
              <a:spcBef>
                <a:spcPct val="0"/>
              </a:spcBef>
              <a:buFont typeface="Arial"/>
              <a:buChar char="•"/>
            </a:pPr>
            <a:r>
              <a:rPr lang="en-US" sz="2693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Aqui, W(matriz d</a:t>
            </a:r>
            <a:r>
              <a:rPr lang="en-US" sz="2693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e pesos) e b(vetor de bias) são os parâmetros aprendidos</a:t>
            </a:r>
          </a:p>
          <a:p>
            <a:pPr algn="l" marL="581571" indent="-290786" lvl="1">
              <a:lnSpc>
                <a:spcPts val="4444"/>
              </a:lnSpc>
              <a:spcBef>
                <a:spcPct val="0"/>
              </a:spcBef>
              <a:buFont typeface="Arial"/>
              <a:buChar char="•"/>
            </a:pPr>
            <a:r>
              <a:rPr lang="en-US" sz="2693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A relação entre os parâmetros e a saída Z é linear</a:t>
            </a:r>
          </a:p>
          <a:p>
            <a:pPr algn="l" marL="581571" indent="-290786" lvl="1">
              <a:lnSpc>
                <a:spcPts val="4444"/>
              </a:lnSpc>
              <a:spcBef>
                <a:spcPct val="0"/>
              </a:spcBef>
              <a:buFont typeface="Arial"/>
              <a:buChar char="•"/>
            </a:pPr>
            <a:r>
              <a:rPr lang="en-US" sz="2693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Se dobrarmos W, Z também dobra</a:t>
            </a:r>
          </a:p>
          <a:p>
            <a:pPr algn="l" marL="0" indent="0" lvl="0">
              <a:lnSpc>
                <a:spcPts val="4444"/>
              </a:lnSpc>
              <a:spcBef>
                <a:spcPct val="0"/>
              </a:spcBef>
            </a:pPr>
            <a:r>
              <a:rPr lang="en-US" sz="2693" u="none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Sem nada além disso, a rede é apenas uma grande equação linear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33482" y="1598165"/>
            <a:ext cx="6532712" cy="169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2"/>
              </a:lnSpc>
            </a:pPr>
            <a:r>
              <a:rPr lang="en-US" sz="6278" spc="-69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Transformação Linear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95972" y="3712819"/>
            <a:ext cx="9738360" cy="2861362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40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517338" y="3466000"/>
            <a:ext cx="0" cy="8106711"/>
          </a:xfrm>
          <a:prstGeom prst="line">
            <a:avLst/>
          </a:prstGeom>
          <a:ln cap="flat" w="28575">
            <a:solidFill>
              <a:srgbClr val="94DDDE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679082" y="360912"/>
            <a:ext cx="1160436" cy="1787786"/>
          </a:xfrm>
          <a:custGeom>
            <a:avLst/>
            <a:gdLst/>
            <a:ahLst/>
            <a:cxnLst/>
            <a:rect r="r" b="b" t="t" l="l"/>
            <a:pathLst>
              <a:path h="1787786" w="1160436">
                <a:moveTo>
                  <a:pt x="0" y="0"/>
                </a:moveTo>
                <a:lnTo>
                  <a:pt x="1160436" y="0"/>
                </a:lnTo>
                <a:lnTo>
                  <a:pt x="1160436" y="1787787"/>
                </a:lnTo>
                <a:lnTo>
                  <a:pt x="0" y="17877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070238" y="1607047"/>
            <a:ext cx="10147524" cy="8371707"/>
          </a:xfrm>
          <a:custGeom>
            <a:avLst/>
            <a:gdLst/>
            <a:ahLst/>
            <a:cxnLst/>
            <a:rect r="r" b="b" t="t" l="l"/>
            <a:pathLst>
              <a:path h="8371707" w="10147524">
                <a:moveTo>
                  <a:pt x="0" y="0"/>
                </a:moveTo>
                <a:lnTo>
                  <a:pt x="10147524" y="0"/>
                </a:lnTo>
                <a:lnTo>
                  <a:pt x="10147524" y="8371708"/>
                </a:lnTo>
                <a:lnTo>
                  <a:pt x="0" y="837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0000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04298"/>
            <a:ext cx="6532712" cy="169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2"/>
              </a:lnSpc>
            </a:pPr>
            <a:r>
              <a:rPr lang="en-US" sz="6278" spc="-69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Transformação Linear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1669738" y="3618400"/>
            <a:ext cx="0" cy="8106711"/>
          </a:xfrm>
          <a:prstGeom prst="line">
            <a:avLst/>
          </a:prstGeom>
          <a:ln cap="flat" w="28575">
            <a:solidFill>
              <a:srgbClr val="94DDDE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 flipV="true">
            <a:off x="15448422" y="-1091139"/>
            <a:ext cx="0" cy="8106711"/>
          </a:xfrm>
          <a:prstGeom prst="line">
            <a:avLst/>
          </a:prstGeom>
          <a:ln cap="flat" w="28575">
            <a:solidFill>
              <a:srgbClr val="94DDDE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 flipV="true">
            <a:off x="15600822" y="-938739"/>
            <a:ext cx="0" cy="8106711"/>
          </a:xfrm>
          <a:prstGeom prst="line">
            <a:avLst/>
          </a:prstGeom>
          <a:ln cap="flat" w="28575">
            <a:solidFill>
              <a:srgbClr val="94DDDE"/>
            </a:solidFill>
            <a:prstDash val="sysDash"/>
            <a:headEnd type="oval" len="lg" w="lg"/>
            <a:tailEnd type="oval" len="lg" w="lg"/>
          </a:ln>
        </p:spPr>
      </p:sp>
      <p:grpSp>
        <p:nvGrpSpPr>
          <p:cNvPr name="Group 9" id="9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41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76342" y="1951228"/>
            <a:ext cx="6338112" cy="6384545"/>
          </a:xfrm>
          <a:custGeom>
            <a:avLst/>
            <a:gdLst/>
            <a:ahLst/>
            <a:cxnLst/>
            <a:rect r="r" b="b" t="t" l="l"/>
            <a:pathLst>
              <a:path h="6384545" w="6338112">
                <a:moveTo>
                  <a:pt x="0" y="0"/>
                </a:moveTo>
                <a:lnTo>
                  <a:pt x="6338112" y="0"/>
                </a:lnTo>
                <a:lnTo>
                  <a:pt x="6338112" y="6384544"/>
                </a:lnTo>
                <a:lnTo>
                  <a:pt x="0" y="63845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5956" y="3857625"/>
            <a:ext cx="8489114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10"/>
              </a:lnSpc>
            </a:pPr>
            <a:r>
              <a:rPr lang="en-US" sz="8425" b="true">
                <a:solidFill>
                  <a:srgbClr val="79C1C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Fu</a:t>
            </a:r>
            <a:r>
              <a:rPr lang="en-US" sz="8425" b="true">
                <a:solidFill>
                  <a:srgbClr val="79C1C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nções de Ativação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42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46160" y="824590"/>
            <a:ext cx="11384789" cy="2691780"/>
            <a:chOff x="0" y="0"/>
            <a:chExt cx="15179719" cy="358904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57175"/>
              <a:ext cx="15179719" cy="2502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98"/>
                </a:lnSpc>
              </a:pPr>
              <a:r>
                <a:rPr lang="en-US" sz="7998" spc="-87" b="true">
                  <a:solidFill>
                    <a:srgbClr val="94DDD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A Fo</a:t>
              </a:r>
              <a:r>
                <a:rPr lang="en-US" b="true" sz="7998" spc="-87">
                  <a:solidFill>
                    <a:srgbClr val="94DDD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nte da Não Linearidade no Modelo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969026"/>
              <a:ext cx="15179719" cy="6200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56"/>
                </a:lnSpc>
              </a:pPr>
              <a:r>
                <a:rPr lang="en-US" sz="240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Por que são importantes?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443088" y="-1095217"/>
            <a:ext cx="6414740" cy="6631780"/>
          </a:xfrm>
          <a:custGeom>
            <a:avLst/>
            <a:gdLst/>
            <a:ahLst/>
            <a:cxnLst/>
            <a:rect r="r" b="b" t="t" l="l"/>
            <a:pathLst>
              <a:path h="6631780" w="6414740">
                <a:moveTo>
                  <a:pt x="0" y="0"/>
                </a:moveTo>
                <a:lnTo>
                  <a:pt x="6414740" y="0"/>
                </a:lnTo>
                <a:lnTo>
                  <a:pt x="6414740" y="6631780"/>
                </a:lnTo>
                <a:lnTo>
                  <a:pt x="0" y="66317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989096" y="6979275"/>
            <a:ext cx="4310914" cy="1682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40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São aplicadas em cada neurônio para "quebrar" a linearidade e permitir à rede aprender padrões complexos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42490" y="7269199"/>
            <a:ext cx="4310914" cy="2400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159"/>
              </a:lnSpc>
            </a:pPr>
            <a:r>
              <a:rPr lang="en-US" sz="2256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Ela permite que a rede m</a:t>
            </a:r>
            <a:r>
              <a:rPr lang="en-US" sz="2256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odele relações complexas entre as variáveis e aprenda representações profundas  a partir de dados brutos</a:t>
            </a:r>
          </a:p>
          <a:p>
            <a:pPr algn="just">
              <a:lnSpc>
                <a:spcPts val="315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210904"/>
            <a:ext cx="4310914" cy="48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2764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Fonte da Não-Linearidade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9805" y="7089094"/>
            <a:ext cx="4310914" cy="2129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5"/>
              </a:lnSpc>
            </a:pPr>
            <a:r>
              <a:rPr lang="en-US" sz="2417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Sem</a:t>
            </a:r>
            <a:r>
              <a:rPr lang="en-US" sz="2417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 funções de ativação, as redes neurais não seriam neurais, seriam apenas uma grande multiplicação de matrizes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988543" y="6220429"/>
            <a:ext cx="4310914" cy="423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9"/>
              </a:lnSpc>
            </a:pPr>
            <a:r>
              <a:rPr lang="en-US" sz="2456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Papel da Função de Ativação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48386" y="6077956"/>
            <a:ext cx="4310914" cy="967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2764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Permite acessar mais recursos</a:t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728036" y="3244508"/>
            <a:ext cx="7352179" cy="2904736"/>
          </a:xfrm>
          <a:prstGeom prst="rect">
            <a:avLst/>
          </a:prstGeom>
        </p:spPr>
      </p:pic>
      <p:grpSp>
        <p:nvGrpSpPr>
          <p:cNvPr name="Group 13" id="13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43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17078" y="1515774"/>
            <a:ext cx="8960857" cy="7255452"/>
          </a:xfrm>
          <a:custGeom>
            <a:avLst/>
            <a:gdLst/>
            <a:ahLst/>
            <a:cxnLst/>
            <a:rect r="r" b="b" t="t" l="l"/>
            <a:pathLst>
              <a:path h="7255452" w="8960857">
                <a:moveTo>
                  <a:pt x="0" y="0"/>
                </a:moveTo>
                <a:lnTo>
                  <a:pt x="8960857" y="0"/>
                </a:lnTo>
                <a:lnTo>
                  <a:pt x="8960857" y="7255452"/>
                </a:lnTo>
                <a:lnTo>
                  <a:pt x="0" y="72554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09926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50497" y="1789571"/>
            <a:ext cx="7165867" cy="5496994"/>
            <a:chOff x="0" y="0"/>
            <a:chExt cx="9554489" cy="732932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9554489" cy="2356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6399" spc="-70" b="true">
                  <a:solidFill>
                    <a:srgbClr val="94DDD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Função de Ativação ReLU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621075"/>
              <a:ext cx="9289780" cy="597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39"/>
                </a:lnSpc>
              </a:pPr>
              <a:r>
                <a:rPr lang="en-US" sz="2764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Saída: [0,∞)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931864"/>
              <a:ext cx="7606424" cy="3397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26111" indent="-313055" lvl="1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 ReLU "dobra" a reta no zero: valores negativos são anulados, valores positivos seguem linearmente</a:t>
              </a:r>
            </a:p>
            <a:p>
              <a:pPr algn="l">
                <a:lnSpc>
                  <a:spcPts val="40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44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090532" y="2078080"/>
            <a:ext cx="8705960" cy="6534015"/>
          </a:xfrm>
          <a:custGeom>
            <a:avLst/>
            <a:gdLst/>
            <a:ahLst/>
            <a:cxnLst/>
            <a:rect r="r" b="b" t="t" l="l"/>
            <a:pathLst>
              <a:path h="6534015" w="8705960">
                <a:moveTo>
                  <a:pt x="0" y="0"/>
                </a:moveTo>
                <a:lnTo>
                  <a:pt x="8705961" y="0"/>
                </a:lnTo>
                <a:lnTo>
                  <a:pt x="8705961" y="6534015"/>
                </a:lnTo>
                <a:lnTo>
                  <a:pt x="0" y="6534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1525" t="0" r="-9575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014939"/>
            <a:ext cx="7165867" cy="3953944"/>
            <a:chOff x="0" y="0"/>
            <a:chExt cx="9554489" cy="527192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9554489" cy="2356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6399" spc="-70" b="true">
                  <a:solidFill>
                    <a:srgbClr val="94DDD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Fun</a:t>
              </a:r>
              <a:r>
                <a:rPr lang="en-US" b="true" sz="6399" spc="-70">
                  <a:solidFill>
                    <a:srgbClr val="94DDD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ção de Ativação Sigmoid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621075"/>
              <a:ext cx="9289780" cy="597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39"/>
                </a:lnSpc>
              </a:pPr>
              <a:r>
                <a:rPr lang="en-US" sz="2764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Saída: </a:t>
              </a:r>
              <a:r>
                <a:rPr lang="en-US" sz="2764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[0,1]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931864"/>
              <a:ext cx="7606424" cy="13400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26111" indent="-313055" lvl="1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U</a:t>
              </a:r>
              <a:r>
                <a:rPr lang="en-US" sz="290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ma curva em "S" , logística</a:t>
              </a:r>
            </a:p>
            <a:p>
              <a:pPr algn="l" marL="626111" indent="-313055" lvl="1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Comprime a saída entre 0 e 1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45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272310" y="2333902"/>
            <a:ext cx="8506151" cy="6458565"/>
          </a:xfrm>
          <a:custGeom>
            <a:avLst/>
            <a:gdLst/>
            <a:ahLst/>
            <a:cxnLst/>
            <a:rect r="r" b="b" t="t" l="l"/>
            <a:pathLst>
              <a:path h="6458565" w="8506151">
                <a:moveTo>
                  <a:pt x="0" y="0"/>
                </a:moveTo>
                <a:lnTo>
                  <a:pt x="8506152" y="0"/>
                </a:lnTo>
                <a:lnTo>
                  <a:pt x="8506152" y="6458565"/>
                </a:lnTo>
                <a:lnTo>
                  <a:pt x="0" y="6458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634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272114"/>
            <a:ext cx="7165867" cy="3439594"/>
            <a:chOff x="0" y="0"/>
            <a:chExt cx="9554489" cy="4586126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66675"/>
              <a:ext cx="9554489" cy="2356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19"/>
                </a:lnSpc>
              </a:pPr>
              <a:r>
                <a:rPr lang="en-US" sz="6399" spc="-70" b="true">
                  <a:solidFill>
                    <a:srgbClr val="94DDD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Fun</a:t>
              </a:r>
              <a:r>
                <a:rPr lang="en-US" b="true" sz="6399" spc="-70">
                  <a:solidFill>
                    <a:srgbClr val="94DDD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ção de Ativação Tanh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621075"/>
              <a:ext cx="9289780" cy="5975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39"/>
                </a:lnSpc>
              </a:pPr>
              <a:r>
                <a:rPr lang="en-US" sz="2764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Saída : [-1,1]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931864"/>
              <a:ext cx="7606424" cy="654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0"/>
                </a:lnSpc>
              </a:pPr>
              <a:r>
                <a:rPr lang="en-US" sz="2900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Curva em S centrada em zero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46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43966" y="6732269"/>
            <a:ext cx="3487932" cy="4482155"/>
          </a:xfrm>
          <a:custGeom>
            <a:avLst/>
            <a:gdLst/>
            <a:ahLst/>
            <a:cxnLst/>
            <a:rect r="r" b="b" t="t" l="l"/>
            <a:pathLst>
              <a:path h="4482155" w="3487932">
                <a:moveTo>
                  <a:pt x="0" y="0"/>
                </a:moveTo>
                <a:lnTo>
                  <a:pt x="3487932" y="0"/>
                </a:lnTo>
                <a:lnTo>
                  <a:pt x="3487932" y="4482156"/>
                </a:lnTo>
                <a:lnTo>
                  <a:pt x="0" y="4482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926953" y="571874"/>
            <a:ext cx="8541914" cy="8914711"/>
          </a:xfrm>
          <a:custGeom>
            <a:avLst/>
            <a:gdLst/>
            <a:ahLst/>
            <a:cxnLst/>
            <a:rect r="r" b="b" t="t" l="l"/>
            <a:pathLst>
              <a:path h="8914711" w="8541914">
                <a:moveTo>
                  <a:pt x="8541914" y="0"/>
                </a:moveTo>
                <a:lnTo>
                  <a:pt x="0" y="0"/>
                </a:lnTo>
                <a:lnTo>
                  <a:pt x="0" y="8914711"/>
                </a:lnTo>
                <a:lnTo>
                  <a:pt x="8541914" y="8914711"/>
                </a:lnTo>
                <a:lnTo>
                  <a:pt x="854191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3966" y="3221664"/>
            <a:ext cx="7679732" cy="3738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734"/>
              </a:lnSpc>
            </a:pPr>
            <a:r>
              <a:rPr lang="en-US" sz="9270" spc="-101" b="true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Teorema da Aproximação Universal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47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9922" y="915209"/>
            <a:ext cx="11663741" cy="3086100"/>
            <a:chOff x="0" y="0"/>
            <a:chExt cx="3071932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071932" cy="812800"/>
            </a:xfrm>
            <a:custGeom>
              <a:avLst/>
              <a:gdLst/>
              <a:ahLst/>
              <a:cxnLst/>
              <a:rect r="r" b="b" t="t" l="l"/>
              <a:pathLst>
                <a:path h="812800" w="3071932">
                  <a:moveTo>
                    <a:pt x="33852" y="0"/>
                  </a:moveTo>
                  <a:lnTo>
                    <a:pt x="3038080" y="0"/>
                  </a:lnTo>
                  <a:cubicBezTo>
                    <a:pt x="3056776" y="0"/>
                    <a:pt x="3071932" y="15156"/>
                    <a:pt x="3071932" y="33852"/>
                  </a:cubicBezTo>
                  <a:lnTo>
                    <a:pt x="3071932" y="778948"/>
                  </a:lnTo>
                  <a:cubicBezTo>
                    <a:pt x="3071932" y="787926"/>
                    <a:pt x="3068365" y="796537"/>
                    <a:pt x="3062017" y="802885"/>
                  </a:cubicBezTo>
                  <a:cubicBezTo>
                    <a:pt x="3055669" y="809234"/>
                    <a:pt x="3047058" y="812800"/>
                    <a:pt x="3038080" y="812800"/>
                  </a:cubicBezTo>
                  <a:lnTo>
                    <a:pt x="33852" y="812800"/>
                  </a:lnTo>
                  <a:cubicBezTo>
                    <a:pt x="24874" y="812800"/>
                    <a:pt x="16263" y="809234"/>
                    <a:pt x="9915" y="802885"/>
                  </a:cubicBezTo>
                  <a:cubicBezTo>
                    <a:pt x="3567" y="796537"/>
                    <a:pt x="0" y="787926"/>
                    <a:pt x="0" y="778948"/>
                  </a:cubicBezTo>
                  <a:lnTo>
                    <a:pt x="0" y="33852"/>
                  </a:lnTo>
                  <a:cubicBezTo>
                    <a:pt x="0" y="24874"/>
                    <a:pt x="3567" y="16263"/>
                    <a:pt x="9915" y="9915"/>
                  </a:cubicBezTo>
                  <a:cubicBezTo>
                    <a:pt x="16263" y="3567"/>
                    <a:pt x="24874" y="0"/>
                    <a:pt x="338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071932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069922" y="4713484"/>
            <a:ext cx="11663741" cy="1769954"/>
            <a:chOff x="0" y="0"/>
            <a:chExt cx="3071932" cy="4661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71932" cy="466161"/>
            </a:xfrm>
            <a:custGeom>
              <a:avLst/>
              <a:gdLst/>
              <a:ahLst/>
              <a:cxnLst/>
              <a:rect r="r" b="b" t="t" l="l"/>
              <a:pathLst>
                <a:path h="466161" w="3071932">
                  <a:moveTo>
                    <a:pt x="33852" y="0"/>
                  </a:moveTo>
                  <a:lnTo>
                    <a:pt x="3038080" y="0"/>
                  </a:lnTo>
                  <a:cubicBezTo>
                    <a:pt x="3056776" y="0"/>
                    <a:pt x="3071932" y="15156"/>
                    <a:pt x="3071932" y="33852"/>
                  </a:cubicBezTo>
                  <a:lnTo>
                    <a:pt x="3071932" y="432309"/>
                  </a:lnTo>
                  <a:cubicBezTo>
                    <a:pt x="3071932" y="441287"/>
                    <a:pt x="3068365" y="449897"/>
                    <a:pt x="3062017" y="456246"/>
                  </a:cubicBezTo>
                  <a:cubicBezTo>
                    <a:pt x="3055669" y="462594"/>
                    <a:pt x="3047058" y="466161"/>
                    <a:pt x="3038080" y="466161"/>
                  </a:cubicBezTo>
                  <a:lnTo>
                    <a:pt x="33852" y="466161"/>
                  </a:lnTo>
                  <a:cubicBezTo>
                    <a:pt x="24874" y="466161"/>
                    <a:pt x="16263" y="462594"/>
                    <a:pt x="9915" y="456246"/>
                  </a:cubicBezTo>
                  <a:cubicBezTo>
                    <a:pt x="3567" y="449897"/>
                    <a:pt x="0" y="441287"/>
                    <a:pt x="0" y="432309"/>
                  </a:cubicBezTo>
                  <a:lnTo>
                    <a:pt x="0" y="33852"/>
                  </a:lnTo>
                  <a:cubicBezTo>
                    <a:pt x="0" y="24874"/>
                    <a:pt x="3567" y="16263"/>
                    <a:pt x="9915" y="9915"/>
                  </a:cubicBezTo>
                  <a:cubicBezTo>
                    <a:pt x="16263" y="3567"/>
                    <a:pt x="24874" y="0"/>
                    <a:pt x="338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071932" cy="50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069922" y="7102563"/>
            <a:ext cx="11663741" cy="1769954"/>
            <a:chOff x="0" y="0"/>
            <a:chExt cx="3071932" cy="4661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71932" cy="466161"/>
            </a:xfrm>
            <a:custGeom>
              <a:avLst/>
              <a:gdLst/>
              <a:ahLst/>
              <a:cxnLst/>
              <a:rect r="r" b="b" t="t" l="l"/>
              <a:pathLst>
                <a:path h="466161" w="3071932">
                  <a:moveTo>
                    <a:pt x="33852" y="0"/>
                  </a:moveTo>
                  <a:lnTo>
                    <a:pt x="3038080" y="0"/>
                  </a:lnTo>
                  <a:cubicBezTo>
                    <a:pt x="3056776" y="0"/>
                    <a:pt x="3071932" y="15156"/>
                    <a:pt x="3071932" y="33852"/>
                  </a:cubicBezTo>
                  <a:lnTo>
                    <a:pt x="3071932" y="432309"/>
                  </a:lnTo>
                  <a:cubicBezTo>
                    <a:pt x="3071932" y="441287"/>
                    <a:pt x="3068365" y="449897"/>
                    <a:pt x="3062017" y="456246"/>
                  </a:cubicBezTo>
                  <a:cubicBezTo>
                    <a:pt x="3055669" y="462594"/>
                    <a:pt x="3047058" y="466161"/>
                    <a:pt x="3038080" y="466161"/>
                  </a:cubicBezTo>
                  <a:lnTo>
                    <a:pt x="33852" y="466161"/>
                  </a:lnTo>
                  <a:cubicBezTo>
                    <a:pt x="24874" y="466161"/>
                    <a:pt x="16263" y="462594"/>
                    <a:pt x="9915" y="456246"/>
                  </a:cubicBezTo>
                  <a:cubicBezTo>
                    <a:pt x="3567" y="449897"/>
                    <a:pt x="0" y="441287"/>
                    <a:pt x="0" y="432309"/>
                  </a:cubicBezTo>
                  <a:lnTo>
                    <a:pt x="0" y="33852"/>
                  </a:lnTo>
                  <a:cubicBezTo>
                    <a:pt x="0" y="24874"/>
                    <a:pt x="3567" y="16263"/>
                    <a:pt x="9915" y="9915"/>
                  </a:cubicBezTo>
                  <a:cubicBezTo>
                    <a:pt x="16263" y="3567"/>
                    <a:pt x="24874" y="0"/>
                    <a:pt x="3385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71932" cy="50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534157" y="4916226"/>
            <a:ext cx="2732872" cy="4114800"/>
          </a:xfrm>
          <a:custGeom>
            <a:avLst/>
            <a:gdLst/>
            <a:ahLst/>
            <a:cxnLst/>
            <a:rect r="r" b="b" t="t" l="l"/>
            <a:pathLst>
              <a:path h="4114800" w="2732872">
                <a:moveTo>
                  <a:pt x="0" y="0"/>
                </a:moveTo>
                <a:lnTo>
                  <a:pt x="2732872" y="0"/>
                </a:lnTo>
                <a:lnTo>
                  <a:pt x="27328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82327" y="1394747"/>
            <a:ext cx="7684701" cy="2701003"/>
            <a:chOff x="0" y="0"/>
            <a:chExt cx="10246269" cy="360133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"/>
              <a:ext cx="10246269" cy="2609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 spc="-70" b="true">
                  <a:solidFill>
                    <a:srgbClr val="94DDD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Definição do Teorema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2921125"/>
              <a:ext cx="7950901" cy="645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2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8720413" y="1463623"/>
            <a:ext cx="8859888" cy="1922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8"/>
              </a:lnSpc>
            </a:pPr>
            <a:r>
              <a:rPr lang="en-US" sz="2727">
                <a:solidFill>
                  <a:srgbClr val="093569"/>
                </a:solidFill>
                <a:latin typeface="Josefin Sans"/>
                <a:ea typeface="Josefin Sans"/>
                <a:cs typeface="Josefin Sans"/>
                <a:sym typeface="Josefin Sans"/>
              </a:rPr>
              <a:t>Uma</a:t>
            </a:r>
            <a:r>
              <a:rPr lang="en-US" sz="2727">
                <a:solidFill>
                  <a:srgbClr val="093569"/>
                </a:solidFill>
                <a:latin typeface="Josefin Sans"/>
                <a:ea typeface="Josefin Sans"/>
                <a:cs typeface="Josefin Sans"/>
                <a:sym typeface="Josefin Sans"/>
              </a:rPr>
              <a:t> rede neural com pelo menos uma camada oculta e funções de ativação não linear pode aproximar qualquer função contínua definida em um intervalo compacto, com qualquer nível de precisão desejada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720413" y="5076825"/>
            <a:ext cx="8859888" cy="95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8"/>
              </a:lnSpc>
            </a:pPr>
            <a:r>
              <a:rPr lang="en-US" sz="2727">
                <a:solidFill>
                  <a:srgbClr val="093569"/>
                </a:solidFill>
                <a:latin typeface="Josefin Sans"/>
                <a:ea typeface="Josefin Sans"/>
                <a:cs typeface="Josefin Sans"/>
                <a:sym typeface="Josefin Sans"/>
              </a:rPr>
              <a:t>R</a:t>
            </a:r>
            <a:r>
              <a:rPr lang="en-US" sz="2727">
                <a:solidFill>
                  <a:srgbClr val="093569"/>
                </a:solidFill>
                <a:latin typeface="Josefin Sans"/>
                <a:ea typeface="Josefin Sans"/>
                <a:cs typeface="Josefin Sans"/>
                <a:sym typeface="Josefin Sans"/>
              </a:rPr>
              <a:t>edes neurais têm a capacidade teórica de aprender qualquer padrão, desde que haja neurônios suficientes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720413" y="7465904"/>
            <a:ext cx="8859888" cy="959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18"/>
              </a:lnSpc>
            </a:pPr>
            <a:r>
              <a:rPr lang="en-US" sz="2727">
                <a:solidFill>
                  <a:srgbClr val="093569"/>
                </a:solidFill>
                <a:latin typeface="Josefin Sans"/>
                <a:ea typeface="Josefin Sans"/>
                <a:cs typeface="Josefin Sans"/>
                <a:sym typeface="Josefin Sans"/>
              </a:rPr>
              <a:t>A Rede Neural só tem essa capacidade  só se ela tiver funções de ativação não lineares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48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276" y="3871160"/>
            <a:ext cx="8264686" cy="5509791"/>
          </a:xfrm>
          <a:custGeom>
            <a:avLst/>
            <a:gdLst/>
            <a:ahLst/>
            <a:cxnLst/>
            <a:rect r="r" b="b" t="t" l="l"/>
            <a:pathLst>
              <a:path h="5509791" w="8264686">
                <a:moveTo>
                  <a:pt x="0" y="0"/>
                </a:moveTo>
                <a:lnTo>
                  <a:pt x="8264686" y="0"/>
                </a:lnTo>
                <a:lnTo>
                  <a:pt x="8264686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95859" y="4195016"/>
            <a:ext cx="9285723" cy="345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9918" indent="-304959" lvl="1">
              <a:lnSpc>
                <a:spcPts val="3955"/>
              </a:lnSpc>
              <a:buFont typeface="Arial"/>
              <a:buChar char="•"/>
            </a:pPr>
            <a:r>
              <a:rPr lang="en-US" sz="2825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A</a:t>
            </a:r>
            <a:r>
              <a:rPr lang="en-US" sz="2825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 base teórica que justifica o uso de redes neurais para resolver problemas complexos e variados</a:t>
            </a:r>
          </a:p>
          <a:p>
            <a:pPr algn="l">
              <a:lnSpc>
                <a:spcPts val="3955"/>
              </a:lnSpc>
            </a:pPr>
          </a:p>
          <a:p>
            <a:pPr algn="l" marL="609918" indent="-304959" lvl="1">
              <a:lnSpc>
                <a:spcPts val="3955"/>
              </a:lnSpc>
              <a:buFont typeface="Arial"/>
              <a:buChar char="•"/>
            </a:pPr>
            <a:r>
              <a:rPr lang="en-US" sz="2825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Traz Segurança Teórica para a Modelagem</a:t>
            </a:r>
          </a:p>
          <a:p>
            <a:pPr algn="l">
              <a:lnSpc>
                <a:spcPts val="3955"/>
              </a:lnSpc>
            </a:pPr>
          </a:p>
          <a:p>
            <a:pPr algn="l" marL="609918" indent="-304959" lvl="1">
              <a:lnSpc>
                <a:spcPts val="3955"/>
              </a:lnSpc>
              <a:buFont typeface="Arial"/>
              <a:buChar char="•"/>
            </a:pPr>
            <a:r>
              <a:rPr lang="en-US" sz="2825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O desafio não está mais na capacidade da rede, mas em como treiná-la e configurá-la bem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616386" y="1961175"/>
            <a:ext cx="9285723" cy="166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480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Ga</a:t>
            </a:r>
            <a:r>
              <a:rPr lang="en-US" sz="4800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rante o Potencial das Redes Neurais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82327" y="1394747"/>
            <a:ext cx="7684701" cy="2701003"/>
            <a:chOff x="0" y="0"/>
            <a:chExt cx="10246269" cy="360133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0246269" cy="2609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b="true" sz="6399" spc="-70">
                  <a:solidFill>
                    <a:srgbClr val="94DDD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Importância do Teorema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921125"/>
              <a:ext cx="7950901" cy="6455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49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60393" y="3786036"/>
            <a:ext cx="5523805" cy="3300473"/>
          </a:xfrm>
          <a:custGeom>
            <a:avLst/>
            <a:gdLst/>
            <a:ahLst/>
            <a:cxnLst/>
            <a:rect r="r" b="b" t="t" l="l"/>
            <a:pathLst>
              <a:path h="3300473" w="5523805">
                <a:moveTo>
                  <a:pt x="0" y="0"/>
                </a:moveTo>
                <a:lnTo>
                  <a:pt x="5523805" y="0"/>
                </a:lnTo>
                <a:lnTo>
                  <a:pt x="5523805" y="3300473"/>
                </a:lnTo>
                <a:lnTo>
                  <a:pt x="0" y="3300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0701" y="3427007"/>
            <a:ext cx="6276929" cy="3608323"/>
            <a:chOff x="0" y="0"/>
            <a:chExt cx="8369239" cy="481109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8369239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2B4B82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Não Linear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949998"/>
              <a:ext cx="8369239" cy="2251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23555" indent="-261778" lvl="1">
                <a:lnSpc>
                  <a:spcPts val="3394"/>
                </a:lnSpc>
                <a:buFont typeface="Arial"/>
                <a:buChar char="•"/>
              </a:pPr>
              <a:r>
                <a:rPr lang="en-US" sz="242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 relação entre variáveis não é proporcional.</a:t>
              </a:r>
            </a:p>
            <a:p>
              <a:pPr algn="l" marL="523555" indent="-261778" lvl="1">
                <a:lnSpc>
                  <a:spcPts val="3394"/>
                </a:lnSpc>
                <a:buFont typeface="Arial"/>
                <a:buChar char="•"/>
              </a:pPr>
              <a:r>
                <a:rPr lang="en-US" sz="242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Gráfico: curvas, parábolas, ondas, etc.</a:t>
              </a:r>
            </a:p>
            <a:p>
              <a:pPr algn="l">
                <a:lnSpc>
                  <a:spcPts val="339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64526" y="3427007"/>
            <a:ext cx="6023474" cy="3532758"/>
            <a:chOff x="0" y="0"/>
            <a:chExt cx="8031299" cy="471034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8031299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2B4B82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Linear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930948"/>
              <a:ext cx="8031299" cy="2779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Uma relação proporcional entre variáveis.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Gráfico: sempre uma reta (em 2D) ou plano (em 3D).</a:t>
              </a:r>
            </a:p>
            <a:p>
              <a:pPr algn="l">
                <a:lnSpc>
                  <a:spcPts val="33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5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1708" y="714372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523" y="182786"/>
            <a:ext cx="17996953" cy="6495058"/>
          </a:xfrm>
          <a:custGeom>
            <a:avLst/>
            <a:gdLst/>
            <a:ahLst/>
            <a:cxnLst/>
            <a:rect r="r" b="b" t="t" l="l"/>
            <a:pathLst>
              <a:path h="6495058" w="17996953">
                <a:moveTo>
                  <a:pt x="0" y="0"/>
                </a:moveTo>
                <a:lnTo>
                  <a:pt x="17996954" y="0"/>
                </a:lnTo>
                <a:lnTo>
                  <a:pt x="17996954" y="6495057"/>
                </a:lnTo>
                <a:lnTo>
                  <a:pt x="0" y="64950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044" t="-5316" r="-792" b="-79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89903" y="1532789"/>
            <a:ext cx="9162237" cy="54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17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5168098" y="714372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5173" y="7394138"/>
            <a:ext cx="2179604" cy="2179604"/>
          </a:xfrm>
          <a:custGeom>
            <a:avLst/>
            <a:gdLst/>
            <a:ahLst/>
            <a:cxnLst/>
            <a:rect r="r" b="b" t="t" l="l"/>
            <a:pathLst>
              <a:path h="2179604" w="2179604">
                <a:moveTo>
                  <a:pt x="0" y="0"/>
                </a:moveTo>
                <a:lnTo>
                  <a:pt x="2179604" y="0"/>
                </a:lnTo>
                <a:lnTo>
                  <a:pt x="2179604" y="2179604"/>
                </a:lnTo>
                <a:lnTo>
                  <a:pt x="0" y="2179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62" t="0" r="-41362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341992" y="714372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2" y="0"/>
                </a:lnTo>
                <a:lnTo>
                  <a:pt x="4897782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515999" y="7143729"/>
            <a:ext cx="4897781" cy="2680422"/>
          </a:xfrm>
          <a:custGeom>
            <a:avLst/>
            <a:gdLst/>
            <a:ahLst/>
            <a:cxnLst/>
            <a:rect r="r" b="b" t="t" l="l"/>
            <a:pathLst>
              <a:path h="2680422" w="4897781">
                <a:moveTo>
                  <a:pt x="0" y="0"/>
                </a:moveTo>
                <a:lnTo>
                  <a:pt x="4897781" y="0"/>
                </a:lnTo>
                <a:lnTo>
                  <a:pt x="4897781" y="2680422"/>
                </a:lnTo>
                <a:lnTo>
                  <a:pt x="0" y="26804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89903" y="7394138"/>
            <a:ext cx="2179604" cy="2179604"/>
          </a:xfrm>
          <a:custGeom>
            <a:avLst/>
            <a:gdLst/>
            <a:ahLst/>
            <a:cxnLst/>
            <a:rect r="r" b="b" t="t" l="l"/>
            <a:pathLst>
              <a:path h="2179604" w="2179604">
                <a:moveTo>
                  <a:pt x="0" y="0"/>
                </a:moveTo>
                <a:lnTo>
                  <a:pt x="2179604" y="0"/>
                </a:lnTo>
                <a:lnTo>
                  <a:pt x="2179604" y="2179604"/>
                </a:lnTo>
                <a:lnTo>
                  <a:pt x="0" y="2179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62" t="0" r="-41362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193457" y="7394138"/>
            <a:ext cx="2179604" cy="2179604"/>
          </a:xfrm>
          <a:custGeom>
            <a:avLst/>
            <a:gdLst/>
            <a:ahLst/>
            <a:cxnLst/>
            <a:rect r="r" b="b" t="t" l="l"/>
            <a:pathLst>
              <a:path h="2179604" w="2179604">
                <a:moveTo>
                  <a:pt x="0" y="0"/>
                </a:moveTo>
                <a:lnTo>
                  <a:pt x="2179604" y="0"/>
                </a:lnTo>
                <a:lnTo>
                  <a:pt x="2179604" y="2179604"/>
                </a:lnTo>
                <a:lnTo>
                  <a:pt x="0" y="2179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62" t="0" r="-41362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97011" y="7491654"/>
            <a:ext cx="2179604" cy="2179604"/>
          </a:xfrm>
          <a:custGeom>
            <a:avLst/>
            <a:gdLst/>
            <a:ahLst/>
            <a:cxnLst/>
            <a:rect r="r" b="b" t="t" l="l"/>
            <a:pathLst>
              <a:path h="2179604" w="2179604">
                <a:moveTo>
                  <a:pt x="0" y="0"/>
                </a:moveTo>
                <a:lnTo>
                  <a:pt x="2179605" y="0"/>
                </a:lnTo>
                <a:lnTo>
                  <a:pt x="2179605" y="2179604"/>
                </a:lnTo>
                <a:lnTo>
                  <a:pt x="0" y="2179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62" t="0" r="-41362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076791" y="7394138"/>
            <a:ext cx="2179604" cy="2179604"/>
          </a:xfrm>
          <a:custGeom>
            <a:avLst/>
            <a:gdLst/>
            <a:ahLst/>
            <a:cxnLst/>
            <a:rect r="r" b="b" t="t" l="l"/>
            <a:pathLst>
              <a:path h="2179604" w="2179604">
                <a:moveTo>
                  <a:pt x="0" y="0"/>
                </a:moveTo>
                <a:lnTo>
                  <a:pt x="2179604" y="0"/>
                </a:lnTo>
                <a:lnTo>
                  <a:pt x="2179604" y="2179604"/>
                </a:lnTo>
                <a:lnTo>
                  <a:pt x="0" y="2179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41362" t="0" r="-41362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C1C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93569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50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00126" y="3823102"/>
            <a:ext cx="6136078" cy="3770899"/>
          </a:xfrm>
          <a:custGeom>
            <a:avLst/>
            <a:gdLst/>
            <a:ahLst/>
            <a:cxnLst/>
            <a:rect r="r" b="b" t="t" l="l"/>
            <a:pathLst>
              <a:path h="3770899" w="6136078">
                <a:moveTo>
                  <a:pt x="0" y="0"/>
                </a:moveTo>
                <a:lnTo>
                  <a:pt x="6136079" y="0"/>
                </a:lnTo>
                <a:lnTo>
                  <a:pt x="6136079" y="3770899"/>
                </a:lnTo>
                <a:lnTo>
                  <a:pt x="0" y="37708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40952" y="0"/>
            <a:ext cx="3487932" cy="4482155"/>
          </a:xfrm>
          <a:custGeom>
            <a:avLst/>
            <a:gdLst/>
            <a:ahLst/>
            <a:cxnLst/>
            <a:rect r="r" b="b" t="t" l="l"/>
            <a:pathLst>
              <a:path h="4482155" w="3487932">
                <a:moveTo>
                  <a:pt x="0" y="0"/>
                </a:moveTo>
                <a:lnTo>
                  <a:pt x="3487932" y="0"/>
                </a:lnTo>
                <a:lnTo>
                  <a:pt x="3487932" y="4482155"/>
                </a:lnTo>
                <a:lnTo>
                  <a:pt x="0" y="4482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19405" y="197744"/>
            <a:ext cx="3487932" cy="4482155"/>
          </a:xfrm>
          <a:custGeom>
            <a:avLst/>
            <a:gdLst/>
            <a:ahLst/>
            <a:cxnLst/>
            <a:rect r="r" b="b" t="t" l="l"/>
            <a:pathLst>
              <a:path h="4482155" w="3487932">
                <a:moveTo>
                  <a:pt x="0" y="0"/>
                </a:moveTo>
                <a:lnTo>
                  <a:pt x="3487932" y="0"/>
                </a:lnTo>
                <a:lnTo>
                  <a:pt x="3487932" y="4482155"/>
                </a:lnTo>
                <a:lnTo>
                  <a:pt x="0" y="4482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15956" y="3857625"/>
            <a:ext cx="9315081" cy="256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10"/>
              </a:lnSpc>
            </a:pPr>
            <a:r>
              <a:rPr lang="en-US" sz="8425" b="true">
                <a:solidFill>
                  <a:srgbClr val="79C1C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Implica</a:t>
            </a:r>
            <a:r>
              <a:rPr lang="en-US" sz="8425" b="true">
                <a:solidFill>
                  <a:srgbClr val="79C1C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ções e Limitações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C1C2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93569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51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069922" y="2456897"/>
            <a:ext cx="10967848" cy="1462009"/>
            <a:chOff x="0" y="0"/>
            <a:chExt cx="2888651" cy="38505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88651" cy="385056"/>
            </a:xfrm>
            <a:custGeom>
              <a:avLst/>
              <a:gdLst/>
              <a:ahLst/>
              <a:cxnLst/>
              <a:rect r="r" b="b" t="t" l="l"/>
              <a:pathLst>
                <a:path h="385056" w="2888651">
                  <a:moveTo>
                    <a:pt x="36000" y="0"/>
                  </a:moveTo>
                  <a:lnTo>
                    <a:pt x="2852652" y="0"/>
                  </a:lnTo>
                  <a:cubicBezTo>
                    <a:pt x="2862200" y="0"/>
                    <a:pt x="2871356" y="3793"/>
                    <a:pt x="2878107" y="10544"/>
                  </a:cubicBezTo>
                  <a:cubicBezTo>
                    <a:pt x="2884859" y="17295"/>
                    <a:pt x="2888651" y="26452"/>
                    <a:pt x="2888651" y="36000"/>
                  </a:cubicBezTo>
                  <a:lnTo>
                    <a:pt x="2888651" y="349056"/>
                  </a:lnTo>
                  <a:cubicBezTo>
                    <a:pt x="2888651" y="358604"/>
                    <a:pt x="2884859" y="367761"/>
                    <a:pt x="2878107" y="374512"/>
                  </a:cubicBezTo>
                  <a:cubicBezTo>
                    <a:pt x="2871356" y="381263"/>
                    <a:pt x="2862200" y="385056"/>
                    <a:pt x="2852652" y="385056"/>
                  </a:cubicBezTo>
                  <a:lnTo>
                    <a:pt x="36000" y="385056"/>
                  </a:lnTo>
                  <a:cubicBezTo>
                    <a:pt x="26452" y="385056"/>
                    <a:pt x="17295" y="381263"/>
                    <a:pt x="10544" y="374512"/>
                  </a:cubicBezTo>
                  <a:cubicBezTo>
                    <a:pt x="3793" y="367761"/>
                    <a:pt x="0" y="358604"/>
                    <a:pt x="0" y="349056"/>
                  </a:cubicBezTo>
                  <a:lnTo>
                    <a:pt x="0" y="36000"/>
                  </a:lnTo>
                  <a:cubicBezTo>
                    <a:pt x="0" y="26452"/>
                    <a:pt x="3793" y="17295"/>
                    <a:pt x="10544" y="10544"/>
                  </a:cubicBezTo>
                  <a:cubicBezTo>
                    <a:pt x="17295" y="3793"/>
                    <a:pt x="26452" y="0"/>
                    <a:pt x="36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888651" cy="432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144000" y="7239022"/>
            <a:ext cx="7714897" cy="4822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2764">
                <a:solidFill>
                  <a:srgbClr val="94DDDE"/>
                </a:solidFill>
                <a:latin typeface="Josefin Sans"/>
                <a:ea typeface="Josefin Sans"/>
                <a:cs typeface="Josefin Sans"/>
                <a:sym typeface="Josefin Sans"/>
              </a:rPr>
              <a:t>Ajuda os alunos a se preparar para o futuro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069922" y="4128456"/>
            <a:ext cx="10967848" cy="1466260"/>
            <a:chOff x="0" y="0"/>
            <a:chExt cx="2888651" cy="3861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88651" cy="386175"/>
            </a:xfrm>
            <a:custGeom>
              <a:avLst/>
              <a:gdLst/>
              <a:ahLst/>
              <a:cxnLst/>
              <a:rect r="r" b="b" t="t" l="l"/>
              <a:pathLst>
                <a:path h="386175" w="2888651">
                  <a:moveTo>
                    <a:pt x="36000" y="0"/>
                  </a:moveTo>
                  <a:lnTo>
                    <a:pt x="2852652" y="0"/>
                  </a:lnTo>
                  <a:cubicBezTo>
                    <a:pt x="2862200" y="0"/>
                    <a:pt x="2871356" y="3793"/>
                    <a:pt x="2878107" y="10544"/>
                  </a:cubicBezTo>
                  <a:cubicBezTo>
                    <a:pt x="2884859" y="17295"/>
                    <a:pt x="2888651" y="26452"/>
                    <a:pt x="2888651" y="36000"/>
                  </a:cubicBezTo>
                  <a:lnTo>
                    <a:pt x="2888651" y="350176"/>
                  </a:lnTo>
                  <a:cubicBezTo>
                    <a:pt x="2888651" y="359723"/>
                    <a:pt x="2884859" y="368880"/>
                    <a:pt x="2878107" y="375631"/>
                  </a:cubicBezTo>
                  <a:cubicBezTo>
                    <a:pt x="2871356" y="382383"/>
                    <a:pt x="2862200" y="386175"/>
                    <a:pt x="2852652" y="386175"/>
                  </a:cubicBezTo>
                  <a:lnTo>
                    <a:pt x="36000" y="386175"/>
                  </a:lnTo>
                  <a:cubicBezTo>
                    <a:pt x="16118" y="386175"/>
                    <a:pt x="0" y="370058"/>
                    <a:pt x="0" y="350176"/>
                  </a:cubicBezTo>
                  <a:lnTo>
                    <a:pt x="0" y="36000"/>
                  </a:lnTo>
                  <a:cubicBezTo>
                    <a:pt x="0" y="26452"/>
                    <a:pt x="3793" y="17295"/>
                    <a:pt x="10544" y="10544"/>
                  </a:cubicBezTo>
                  <a:cubicBezTo>
                    <a:pt x="17295" y="3793"/>
                    <a:pt x="26452" y="0"/>
                    <a:pt x="36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2888651" cy="433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069922" y="5916056"/>
            <a:ext cx="10967848" cy="2330244"/>
            <a:chOff x="0" y="0"/>
            <a:chExt cx="2888651" cy="61372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88651" cy="613727"/>
            </a:xfrm>
            <a:custGeom>
              <a:avLst/>
              <a:gdLst/>
              <a:ahLst/>
              <a:cxnLst/>
              <a:rect r="r" b="b" t="t" l="l"/>
              <a:pathLst>
                <a:path h="613727" w="2888651">
                  <a:moveTo>
                    <a:pt x="36000" y="0"/>
                  </a:moveTo>
                  <a:lnTo>
                    <a:pt x="2852652" y="0"/>
                  </a:lnTo>
                  <a:cubicBezTo>
                    <a:pt x="2862200" y="0"/>
                    <a:pt x="2871356" y="3793"/>
                    <a:pt x="2878107" y="10544"/>
                  </a:cubicBezTo>
                  <a:cubicBezTo>
                    <a:pt x="2884859" y="17295"/>
                    <a:pt x="2888651" y="26452"/>
                    <a:pt x="2888651" y="36000"/>
                  </a:cubicBezTo>
                  <a:lnTo>
                    <a:pt x="2888651" y="577727"/>
                  </a:lnTo>
                  <a:cubicBezTo>
                    <a:pt x="2888651" y="587275"/>
                    <a:pt x="2884859" y="596431"/>
                    <a:pt x="2878107" y="603183"/>
                  </a:cubicBezTo>
                  <a:cubicBezTo>
                    <a:pt x="2871356" y="609934"/>
                    <a:pt x="2862200" y="613727"/>
                    <a:pt x="2852652" y="613727"/>
                  </a:cubicBezTo>
                  <a:lnTo>
                    <a:pt x="36000" y="613727"/>
                  </a:lnTo>
                  <a:cubicBezTo>
                    <a:pt x="16118" y="613727"/>
                    <a:pt x="0" y="597609"/>
                    <a:pt x="0" y="577727"/>
                  </a:cubicBezTo>
                  <a:lnTo>
                    <a:pt x="0" y="36000"/>
                  </a:lnTo>
                  <a:cubicBezTo>
                    <a:pt x="0" y="26452"/>
                    <a:pt x="3793" y="17295"/>
                    <a:pt x="10544" y="10544"/>
                  </a:cubicBezTo>
                  <a:cubicBezTo>
                    <a:pt x="17295" y="3793"/>
                    <a:pt x="26452" y="0"/>
                    <a:pt x="36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2888651" cy="6613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538875" y="6059700"/>
            <a:ext cx="8925146" cy="2425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2764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Exige técnicas de ajuste de ap</a:t>
            </a:r>
            <a:r>
              <a:rPr lang="en-US" sz="2764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rendizado, como:</a:t>
            </a:r>
          </a:p>
          <a:p>
            <a:pPr algn="l"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Inicialização cuidadosa dos pesos (Xavier, He)</a:t>
            </a:r>
          </a:p>
          <a:p>
            <a:pPr algn="l" marL="596962" indent="-298481" lvl="1">
              <a:lnSpc>
                <a:spcPts val="3870"/>
              </a:lnSpc>
              <a:buFont typeface="Arial"/>
              <a:buChar char="•"/>
            </a:pPr>
            <a:r>
              <a:rPr lang="en-US" sz="2764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Métodos avançados de otimização: momentum, Adam, RMSProp</a:t>
            </a:r>
          </a:p>
          <a:p>
            <a:pPr algn="l">
              <a:lnSpc>
                <a:spcPts val="3870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9C1C2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93569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52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05090" y="4861586"/>
            <a:ext cx="3628505" cy="4114800"/>
          </a:xfrm>
          <a:custGeom>
            <a:avLst/>
            <a:gdLst/>
            <a:ahLst/>
            <a:cxnLst/>
            <a:rect r="r" b="b" t="t" l="l"/>
            <a:pathLst>
              <a:path h="4114800" w="3628505">
                <a:moveTo>
                  <a:pt x="0" y="0"/>
                </a:moveTo>
                <a:lnTo>
                  <a:pt x="3628506" y="0"/>
                </a:lnTo>
                <a:lnTo>
                  <a:pt x="362850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718153" y="1028700"/>
            <a:ext cx="7079577" cy="3224878"/>
            <a:chOff x="0" y="0"/>
            <a:chExt cx="9439436" cy="4299837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9050"/>
              <a:ext cx="9439436" cy="2609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79"/>
                </a:lnSpc>
              </a:pPr>
              <a:r>
                <a:rPr lang="en-US" sz="6399" spc="-70" b="true">
                  <a:solidFill>
                    <a:srgbClr val="94DDD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Implicaçõ</a:t>
              </a:r>
              <a:r>
                <a:rPr lang="en-US" b="true" sz="6399" spc="-70">
                  <a:solidFill>
                    <a:srgbClr val="94DDDE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es para a Otimização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921125"/>
              <a:ext cx="7324815" cy="1344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52"/>
                </a:lnSpc>
              </a:pPr>
              <a:r>
                <a:rPr lang="en-US" sz="2825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 nã</a:t>
              </a:r>
              <a:r>
                <a:rPr lang="en-US" sz="2825">
                  <a:solidFill>
                    <a:srgbClr val="94DDDE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o linearidade nos parâmetros dificulta a otimização</a:t>
              </a: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8670624" y="2670567"/>
            <a:ext cx="8925146" cy="9679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0"/>
              </a:lnSpc>
            </a:pPr>
            <a:r>
              <a:rPr lang="en-US" sz="2764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A f</a:t>
            </a:r>
            <a:r>
              <a:rPr lang="en-US" sz="2764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unção</a:t>
            </a:r>
            <a:r>
              <a:rPr lang="en-US" sz="2764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 de custo pode ter múltiplos mínimos locais e máximos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670624" y="4370944"/>
            <a:ext cx="8925146" cy="1545111"/>
            <a:chOff x="0" y="0"/>
            <a:chExt cx="11900195" cy="2060148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66675"/>
              <a:ext cx="11900195" cy="12684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70"/>
                </a:lnSpc>
              </a:pPr>
              <a:r>
                <a:rPr lang="en-US" sz="276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Problemas como s</a:t>
              </a:r>
              <a:r>
                <a:rPr lang="en-US" sz="276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addle points e planos rasos (plateaus) aparecem, complicando a convergência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1515953"/>
              <a:ext cx="11900195" cy="5441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0820" y="3259688"/>
            <a:ext cx="1042433" cy="845319"/>
          </a:xfrm>
          <a:custGeom>
            <a:avLst/>
            <a:gdLst/>
            <a:ahLst/>
            <a:cxnLst/>
            <a:rect r="r" b="b" t="t" l="l"/>
            <a:pathLst>
              <a:path h="845319" w="1042433">
                <a:moveTo>
                  <a:pt x="0" y="0"/>
                </a:moveTo>
                <a:lnTo>
                  <a:pt x="1042433" y="0"/>
                </a:lnTo>
                <a:lnTo>
                  <a:pt x="1042433" y="845319"/>
                </a:lnTo>
                <a:lnTo>
                  <a:pt x="0" y="845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70820" y="4414460"/>
            <a:ext cx="5571671" cy="4462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3"/>
              </a:lnSpc>
            </a:pPr>
            <a:r>
              <a:rPr lang="en-US" sz="2795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Quando</a:t>
            </a:r>
            <a:r>
              <a:rPr lang="en-US" sz="2795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 o mod</a:t>
            </a:r>
            <a:r>
              <a:rPr lang="en-US" sz="2795" strike="noStrike" u="none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elo fica muito flexível, ele pode aprender demais:</a:t>
            </a:r>
          </a:p>
          <a:p>
            <a:pPr algn="just" marL="603498" indent="-301749" lvl="1">
              <a:lnSpc>
                <a:spcPts val="3913"/>
              </a:lnSpc>
              <a:buFont typeface="Arial"/>
              <a:buChar char="•"/>
            </a:pPr>
            <a:r>
              <a:rPr lang="en-US" sz="2795" strike="noStrike" u="none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Não só os padrões reais do dado, mas também os ruídos e variações aleatórias</a:t>
            </a:r>
          </a:p>
          <a:p>
            <a:pPr algn="just" marL="603498" indent="-301749" lvl="1">
              <a:lnSpc>
                <a:spcPts val="3913"/>
              </a:lnSpc>
              <a:buFont typeface="Arial"/>
              <a:buChar char="•"/>
            </a:pPr>
            <a:r>
              <a:rPr lang="en-US" sz="2795" strike="noStrike" u="none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O modelo vai muito bem no treino, mas vai mal em novos dados </a:t>
            </a:r>
          </a:p>
          <a:p>
            <a:pPr algn="just">
              <a:lnSpc>
                <a:spcPts val="3913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670820" y="1186695"/>
            <a:ext cx="15625312" cy="1083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740"/>
              </a:lnSpc>
            </a:pPr>
            <a:r>
              <a:rPr lang="en-US" b="true" sz="9000" spc="-99">
                <a:solidFill>
                  <a:srgbClr val="94DDDE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Overfitting e Generalização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44305" y="3437693"/>
            <a:ext cx="4529238" cy="6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3"/>
              </a:lnSpc>
              <a:spcBef>
                <a:spcPct val="0"/>
              </a:spcBef>
            </a:pPr>
            <a:r>
              <a:rPr lang="en-US" sz="5375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Overfitting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59718" y="4414460"/>
            <a:ext cx="5184605" cy="198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3"/>
              </a:lnSpc>
            </a:pPr>
            <a:r>
              <a:rPr lang="en-US" sz="2795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Para</a:t>
            </a:r>
            <a:r>
              <a:rPr lang="en-US" sz="2795" strike="noStrike" u="none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 evitar overfitting, usamos regularização:</a:t>
            </a:r>
          </a:p>
          <a:p>
            <a:pPr algn="just" marL="603498" indent="-301749" lvl="1">
              <a:lnSpc>
                <a:spcPts val="3913"/>
              </a:lnSpc>
              <a:buFont typeface="Arial"/>
              <a:buChar char="•"/>
            </a:pPr>
            <a:r>
              <a:rPr lang="en-US" sz="2795" strike="noStrike" u="none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L2</a:t>
            </a:r>
          </a:p>
          <a:p>
            <a:pPr algn="just" marL="603498" indent="-301749" lvl="1">
              <a:lnSpc>
                <a:spcPts val="3913"/>
              </a:lnSpc>
              <a:buFont typeface="Arial"/>
              <a:buChar char="•"/>
            </a:pPr>
            <a:r>
              <a:rPr lang="en-US" sz="2795" strike="noStrike" u="none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Dropout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9738502" y="3187250"/>
            <a:ext cx="1042433" cy="845319"/>
          </a:xfrm>
          <a:custGeom>
            <a:avLst/>
            <a:gdLst/>
            <a:ahLst/>
            <a:cxnLst/>
            <a:rect r="r" b="b" t="t" l="l"/>
            <a:pathLst>
              <a:path h="845319" w="1042433">
                <a:moveTo>
                  <a:pt x="0" y="0"/>
                </a:moveTo>
                <a:lnTo>
                  <a:pt x="1042433" y="0"/>
                </a:lnTo>
                <a:lnTo>
                  <a:pt x="1042433" y="845318"/>
                </a:lnTo>
                <a:lnTo>
                  <a:pt x="0" y="84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915086" y="3349175"/>
            <a:ext cx="4529238" cy="6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3"/>
              </a:lnSpc>
              <a:spcBef>
                <a:spcPct val="0"/>
              </a:spcBef>
            </a:pPr>
            <a:r>
              <a:rPr lang="en-US" sz="5375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Regularização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259300" y="9390336"/>
            <a:ext cx="627026" cy="657898"/>
            <a:chOff x="0" y="0"/>
            <a:chExt cx="812800" cy="8528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93569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53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59718" y="7899236"/>
            <a:ext cx="6892854" cy="149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3"/>
              </a:lnSpc>
            </a:pPr>
            <a:r>
              <a:rPr lang="en-US" sz="2795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Queremos um modelo</a:t>
            </a:r>
            <a:r>
              <a:rPr lang="en-US" sz="2795" strike="noStrike" u="none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 flexível o suficiente para aprender o padrão, mas não tão flexível a pont</a:t>
            </a:r>
            <a:r>
              <a:rPr lang="en-US" sz="2795" strike="noStrike" u="none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o de aprender o ruído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9738502" y="6886635"/>
            <a:ext cx="1042433" cy="845319"/>
          </a:xfrm>
          <a:custGeom>
            <a:avLst/>
            <a:gdLst/>
            <a:ahLst/>
            <a:cxnLst/>
            <a:rect r="r" b="b" t="t" l="l"/>
            <a:pathLst>
              <a:path h="845319" w="1042433">
                <a:moveTo>
                  <a:pt x="0" y="0"/>
                </a:moveTo>
                <a:lnTo>
                  <a:pt x="1042433" y="0"/>
                </a:lnTo>
                <a:lnTo>
                  <a:pt x="1042433" y="845319"/>
                </a:lnTo>
                <a:lnTo>
                  <a:pt x="0" y="845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044265" y="7080720"/>
            <a:ext cx="4529238" cy="651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623"/>
              </a:lnSpc>
              <a:spcBef>
                <a:spcPct val="0"/>
              </a:spcBef>
            </a:pPr>
            <a:r>
              <a:rPr lang="en-US" sz="5375">
                <a:solidFill>
                  <a:srgbClr val="79C1C2"/>
                </a:solidFill>
                <a:latin typeface="Josefin Sans"/>
                <a:ea typeface="Josefin Sans"/>
                <a:cs typeface="Josefin Sans"/>
                <a:sym typeface="Josefin Sans"/>
              </a:rPr>
              <a:t>Desafio</a:t>
            </a:r>
          </a:p>
        </p:txBody>
      </p:sp>
    </p:spTree>
  </p:cSld>
  <p:clrMapOvr>
    <a:masterClrMapping/>
  </p:clrMapOvr>
  <p:transition spd="slow">
    <p:push dir="l"/>
  </p:transition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4B8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26102" y="3615976"/>
            <a:ext cx="10578305" cy="3072130"/>
            <a:chOff x="0" y="0"/>
            <a:chExt cx="14104407" cy="409617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257175"/>
              <a:ext cx="14104407" cy="20415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30"/>
                </a:lnSpc>
              </a:pPr>
              <a:r>
                <a:rPr lang="en-US" sz="5025" b="true">
                  <a:solidFill>
                    <a:srgbClr val="F7B4A7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O Resto da apresentação ocorrerá no Ipynb!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3473450"/>
              <a:ext cx="1410440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1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001822" y="1710976"/>
            <a:ext cx="3662625" cy="5642699"/>
          </a:xfrm>
          <a:custGeom>
            <a:avLst/>
            <a:gdLst/>
            <a:ahLst/>
            <a:cxnLst/>
            <a:rect r="r" b="b" t="t" l="l"/>
            <a:pathLst>
              <a:path h="5642699" w="3662625">
                <a:moveTo>
                  <a:pt x="0" y="0"/>
                </a:moveTo>
                <a:lnTo>
                  <a:pt x="3662625" y="0"/>
                </a:lnTo>
                <a:lnTo>
                  <a:pt x="3662625" y="5642699"/>
                </a:lnTo>
                <a:lnTo>
                  <a:pt x="0" y="56426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7388319" y="9431366"/>
            <a:ext cx="627026" cy="657898"/>
            <a:chOff x="0" y="0"/>
            <a:chExt cx="812800" cy="8528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2C2C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54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963412"/>
            <a:ext cx="4597438" cy="2842053"/>
          </a:xfrm>
          <a:custGeom>
            <a:avLst/>
            <a:gdLst/>
            <a:ahLst/>
            <a:cxnLst/>
            <a:rect r="r" b="b" t="t" l="l"/>
            <a:pathLst>
              <a:path h="2842053" w="4597438">
                <a:moveTo>
                  <a:pt x="0" y="0"/>
                </a:moveTo>
                <a:lnTo>
                  <a:pt x="4597438" y="0"/>
                </a:lnTo>
                <a:lnTo>
                  <a:pt x="4597438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551837" y="390596"/>
            <a:ext cx="2076668" cy="1276207"/>
          </a:xfrm>
          <a:custGeom>
            <a:avLst/>
            <a:gdLst/>
            <a:ahLst/>
            <a:cxnLst/>
            <a:rect r="r" b="b" t="t" l="l"/>
            <a:pathLst>
              <a:path h="1276207" w="2076668">
                <a:moveTo>
                  <a:pt x="2076668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8" y="1276208"/>
                </a:lnTo>
                <a:lnTo>
                  <a:pt x="207666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38681" y="-2447996"/>
            <a:ext cx="3837986" cy="4114800"/>
          </a:xfrm>
          <a:custGeom>
            <a:avLst/>
            <a:gdLst/>
            <a:ahLst/>
            <a:cxnLst/>
            <a:rect r="r" b="b" t="t" l="l"/>
            <a:pathLst>
              <a:path h="4114800" w="3837986">
                <a:moveTo>
                  <a:pt x="0" y="0"/>
                </a:moveTo>
                <a:lnTo>
                  <a:pt x="3837987" y="0"/>
                </a:lnTo>
                <a:lnTo>
                  <a:pt x="383798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94246" y="-3759204"/>
            <a:ext cx="5357753" cy="5591583"/>
          </a:xfrm>
          <a:custGeom>
            <a:avLst/>
            <a:gdLst/>
            <a:ahLst/>
            <a:cxnLst/>
            <a:rect r="r" b="b" t="t" l="l"/>
            <a:pathLst>
              <a:path h="5591583" w="5357753">
                <a:moveTo>
                  <a:pt x="0" y="0"/>
                </a:moveTo>
                <a:lnTo>
                  <a:pt x="5357752" y="0"/>
                </a:lnTo>
                <a:lnTo>
                  <a:pt x="5357752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260393" y="3786036"/>
            <a:ext cx="5523805" cy="3300473"/>
          </a:xfrm>
          <a:custGeom>
            <a:avLst/>
            <a:gdLst/>
            <a:ahLst/>
            <a:cxnLst/>
            <a:rect r="r" b="b" t="t" l="l"/>
            <a:pathLst>
              <a:path h="3300473" w="5523805">
                <a:moveTo>
                  <a:pt x="0" y="0"/>
                </a:moveTo>
                <a:lnTo>
                  <a:pt x="5523805" y="0"/>
                </a:lnTo>
                <a:lnTo>
                  <a:pt x="5523805" y="3300473"/>
                </a:lnTo>
                <a:lnTo>
                  <a:pt x="0" y="3300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90701" y="3427007"/>
            <a:ext cx="6276929" cy="4465573"/>
            <a:chOff x="0" y="0"/>
            <a:chExt cx="8369239" cy="595409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9050"/>
              <a:ext cx="8369239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2B4B82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Não Linear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949998"/>
              <a:ext cx="8369239" cy="33944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23555" indent="-261778" lvl="1">
                <a:lnSpc>
                  <a:spcPts val="3394"/>
                </a:lnSpc>
                <a:buFont typeface="Arial"/>
                <a:buChar char="•"/>
              </a:pPr>
              <a:r>
                <a:rPr lang="en-US" sz="242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Mais flexíveis: podem modelar padrões complexos.</a:t>
              </a:r>
            </a:p>
            <a:p>
              <a:pPr algn="l" marL="523555" indent="-261778" lvl="1">
                <a:lnSpc>
                  <a:spcPts val="3394"/>
                </a:lnSpc>
                <a:buFont typeface="Arial"/>
                <a:buChar char="•"/>
              </a:pPr>
              <a:r>
                <a:rPr lang="en-US" sz="242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Não seguem uma única inclinação.</a:t>
              </a:r>
            </a:p>
            <a:p>
              <a:pPr algn="l" marL="523555" indent="-261778" lvl="1">
                <a:lnSpc>
                  <a:spcPts val="3394"/>
                </a:lnSpc>
                <a:buFont typeface="Arial"/>
                <a:buChar char="•"/>
              </a:pPr>
              <a:r>
                <a:rPr lang="en-US" sz="242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Pequenas mudanças em x podem causar grandes mudanças em y.</a:t>
              </a:r>
            </a:p>
            <a:p>
              <a:pPr algn="l">
                <a:lnSpc>
                  <a:spcPts val="339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2264526" y="3427007"/>
            <a:ext cx="6023474" cy="3532758"/>
            <a:chOff x="0" y="0"/>
            <a:chExt cx="8031299" cy="471034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19050"/>
              <a:ext cx="8031299" cy="13144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680"/>
                </a:lnSpc>
              </a:pPr>
              <a:r>
                <a:rPr lang="en-US" sz="6400" b="true">
                  <a:solidFill>
                    <a:srgbClr val="2B4B82"/>
                  </a:solidFill>
                  <a:latin typeface="Josefin Sans Bold"/>
                  <a:ea typeface="Josefin Sans Bold"/>
                  <a:cs typeface="Josefin Sans Bold"/>
                  <a:sym typeface="Josefin Sans Bold"/>
                </a:rPr>
                <a:t>Linear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930948"/>
              <a:ext cx="8031299" cy="27793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Simples de interpretar.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Coeficiente angular (a) e linear (b) definem a relação</a:t>
              </a:r>
            </a:p>
            <a:p>
              <a:pPr algn="l" marL="518160" indent="-259080" lvl="1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Proporcionalidade constante: Dobrar x dobra y.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6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4DD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73168" y="3930148"/>
            <a:ext cx="11546788" cy="2848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64"/>
              </a:lnSpc>
            </a:pPr>
            <a:r>
              <a:rPr lang="en-US" b="true" sz="10537" spc="-115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 Não Linearidade de Features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324762" y="847376"/>
            <a:ext cx="4455250" cy="3993524"/>
          </a:xfrm>
          <a:custGeom>
            <a:avLst/>
            <a:gdLst/>
            <a:ahLst/>
            <a:cxnLst/>
            <a:rect r="r" b="b" t="t" l="l"/>
            <a:pathLst>
              <a:path h="3993524" w="4455250">
                <a:moveTo>
                  <a:pt x="0" y="0"/>
                </a:moveTo>
                <a:lnTo>
                  <a:pt x="4455250" y="0"/>
                </a:lnTo>
                <a:lnTo>
                  <a:pt x="4455250" y="3993525"/>
                </a:lnTo>
                <a:lnTo>
                  <a:pt x="0" y="39935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0">
            <a:off x="14224635" y="8720122"/>
            <a:ext cx="4345195" cy="0"/>
          </a:xfrm>
          <a:prstGeom prst="line">
            <a:avLst/>
          </a:prstGeom>
          <a:ln cap="flat" w="28575">
            <a:solidFill>
              <a:srgbClr val="2B4B82"/>
            </a:solidFill>
            <a:prstDash val="sysDash"/>
            <a:headEnd type="oval" len="lg" w="lg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600092" y="6778832"/>
            <a:ext cx="3487932" cy="4482155"/>
          </a:xfrm>
          <a:custGeom>
            <a:avLst/>
            <a:gdLst/>
            <a:ahLst/>
            <a:cxnLst/>
            <a:rect r="r" b="b" t="t" l="l"/>
            <a:pathLst>
              <a:path h="4482155" w="3487932">
                <a:moveTo>
                  <a:pt x="0" y="0"/>
                </a:moveTo>
                <a:lnTo>
                  <a:pt x="3487932" y="0"/>
                </a:lnTo>
                <a:lnTo>
                  <a:pt x="3487932" y="4482155"/>
                </a:lnTo>
                <a:lnTo>
                  <a:pt x="0" y="44821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-960629" y="198819"/>
            <a:ext cx="4380449" cy="4571626"/>
          </a:xfrm>
          <a:custGeom>
            <a:avLst/>
            <a:gdLst/>
            <a:ahLst/>
            <a:cxnLst/>
            <a:rect r="r" b="b" t="t" l="l"/>
            <a:pathLst>
              <a:path h="4571626" w="4380449">
                <a:moveTo>
                  <a:pt x="4380449" y="0"/>
                </a:moveTo>
                <a:lnTo>
                  <a:pt x="0" y="0"/>
                </a:lnTo>
                <a:lnTo>
                  <a:pt x="0" y="4571625"/>
                </a:lnTo>
                <a:lnTo>
                  <a:pt x="4380449" y="4571625"/>
                </a:lnTo>
                <a:lnTo>
                  <a:pt x="438044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650352" y="8505298"/>
            <a:ext cx="4484110" cy="2755690"/>
          </a:xfrm>
          <a:custGeom>
            <a:avLst/>
            <a:gdLst/>
            <a:ahLst/>
            <a:cxnLst/>
            <a:rect r="r" b="b" t="t" l="l"/>
            <a:pathLst>
              <a:path h="2755690" w="4484110">
                <a:moveTo>
                  <a:pt x="0" y="0"/>
                </a:moveTo>
                <a:lnTo>
                  <a:pt x="4484110" y="0"/>
                </a:lnTo>
                <a:lnTo>
                  <a:pt x="4484110" y="2755689"/>
                </a:lnTo>
                <a:lnTo>
                  <a:pt x="0" y="27556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7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5131330" y="7999292"/>
            <a:ext cx="13365868" cy="0"/>
          </a:xfrm>
          <a:prstGeom prst="line">
            <a:avLst/>
          </a:prstGeom>
          <a:ln cap="flat" w="28575">
            <a:solidFill>
              <a:srgbClr val="2B4B82"/>
            </a:solidFill>
            <a:prstDash val="sysDash"/>
            <a:headEnd type="oval" len="lg" w="lg"/>
            <a:tailEnd type="oval" len="lg" w="lg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753232" y="-1212378"/>
            <a:ext cx="3487932" cy="4482155"/>
          </a:xfrm>
          <a:custGeom>
            <a:avLst/>
            <a:gdLst/>
            <a:ahLst/>
            <a:cxnLst/>
            <a:rect r="r" b="b" t="t" l="l"/>
            <a:pathLst>
              <a:path h="4482155" w="3487932">
                <a:moveTo>
                  <a:pt x="0" y="0"/>
                </a:moveTo>
                <a:lnTo>
                  <a:pt x="3487932" y="0"/>
                </a:lnTo>
                <a:lnTo>
                  <a:pt x="3487932" y="4482156"/>
                </a:lnTo>
                <a:lnTo>
                  <a:pt x="0" y="4482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09245" y="2918329"/>
            <a:ext cx="4099837" cy="4114800"/>
          </a:xfrm>
          <a:custGeom>
            <a:avLst/>
            <a:gdLst/>
            <a:ahLst/>
            <a:cxnLst/>
            <a:rect r="r" b="b" t="t" l="l"/>
            <a:pathLst>
              <a:path h="4114800" w="4099837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40895" y="2794504"/>
            <a:ext cx="11223155" cy="4464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92"/>
              </a:lnSpc>
              <a:spcBef>
                <a:spcPct val="0"/>
              </a:spcBef>
            </a:pPr>
            <a:r>
              <a:rPr lang="en-US" sz="2722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Nã</a:t>
            </a:r>
            <a:r>
              <a:rPr lang="en-US" sz="2722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o linearidade de features significa que os dados de entrada  apresentam padrões complexos que não podem ser separados ou modelados por uma função linear simples</a:t>
            </a:r>
          </a:p>
          <a:p>
            <a:pPr algn="l" marL="0" indent="0" lvl="0">
              <a:lnSpc>
                <a:spcPts val="4492"/>
              </a:lnSpc>
              <a:spcBef>
                <a:spcPct val="0"/>
              </a:spcBef>
            </a:pPr>
          </a:p>
          <a:p>
            <a:pPr algn="l" marL="587859" indent="-293929" lvl="1">
              <a:lnSpc>
                <a:spcPts val="4492"/>
              </a:lnSpc>
              <a:spcBef>
                <a:spcPct val="0"/>
              </a:spcBef>
              <a:buFont typeface="Arial"/>
              <a:buChar char="•"/>
            </a:pPr>
            <a:r>
              <a:rPr lang="en-US" sz="2722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As interações entre variáveis podem ser curvas, dobradas ou altamente interdependentes</a:t>
            </a:r>
          </a:p>
          <a:p>
            <a:pPr algn="l" marL="587859" indent="-293929" lvl="1">
              <a:lnSpc>
                <a:spcPts val="4492"/>
              </a:lnSpc>
              <a:buFont typeface="Arial"/>
              <a:buChar char="•"/>
            </a:pPr>
            <a:r>
              <a:rPr lang="en-US" sz="2722" u="none">
                <a:solidFill>
                  <a:srgbClr val="2B4B82"/>
                </a:solidFill>
                <a:latin typeface="Josefin Sans"/>
                <a:ea typeface="Josefin Sans"/>
                <a:cs typeface="Josefin Sans"/>
                <a:sym typeface="Josefin Sans"/>
              </a:rPr>
              <a:t>Os dados do mundo real não seguem relações diretas do tipo "aumenta um pouco aqui, aumenta um pouco ali"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89691"/>
            <a:ext cx="161353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b="true" sz="6325" spc="-6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Não Linearidade das Features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8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EFE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1019175"/>
            <a:ext cx="18288000" cy="193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9"/>
              </a:lnSpc>
            </a:pPr>
            <a:r>
              <a:rPr lang="en-US" b="true" sz="6324" spc="-6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P</a:t>
            </a:r>
            <a:r>
              <a:rPr lang="en-US" b="true" sz="6324" spc="-69">
                <a:solidFill>
                  <a:srgbClr val="2B4B82"/>
                </a:solidFill>
                <a:latin typeface="Josefin Sans Bold"/>
                <a:ea typeface="Josefin Sans Bold"/>
                <a:cs typeface="Josefin Sans Bold"/>
                <a:sym typeface="Josefin Sans Bold"/>
              </a:rPr>
              <a:t>or Que a Não Linearidade de Features é Necessária?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319170" y="4153055"/>
            <a:ext cx="2820560" cy="2837223"/>
            <a:chOff x="0" y="0"/>
            <a:chExt cx="3760747" cy="378296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66675"/>
              <a:ext cx="3760747" cy="620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70"/>
                </a:lnSpc>
              </a:pPr>
              <a:r>
                <a:rPr lang="en-US" sz="276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Motivo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322970"/>
              <a:ext cx="3760747" cy="459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3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20200"/>
              <a:ext cx="3760747" cy="20559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80"/>
                </a:lnSpc>
              </a:pPr>
              <a:r>
                <a:rPr lang="en-US" sz="22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Um</a:t>
              </a:r>
              <a:r>
                <a:rPr lang="en-US" sz="22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 modelo linear só consegue aprender relações proporcionais e diretas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87890" y="4153055"/>
            <a:ext cx="2934542" cy="3819777"/>
            <a:chOff x="0" y="0"/>
            <a:chExt cx="3912723" cy="509303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3912723" cy="620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70"/>
                </a:lnSpc>
              </a:pPr>
              <a:r>
                <a:rPr lang="en-US" sz="276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Motivo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486152"/>
              <a:ext cx="3912723" cy="4056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4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05086"/>
              <a:ext cx="3912723" cy="3106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10"/>
                </a:lnSpc>
              </a:pPr>
              <a:r>
                <a:rPr lang="en-US" sz="222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Padrõe</a:t>
              </a:r>
              <a:r>
                <a:rPr lang="en-US" sz="2221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 em imagens, sons, textos e dados financeiros não podem ser separados ou explicados apenas por linhas retas ou planos.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7481706" y="4153055"/>
            <a:ext cx="3442736" cy="2387746"/>
            <a:chOff x="0" y="0"/>
            <a:chExt cx="4590314" cy="318366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66675"/>
              <a:ext cx="4590314" cy="620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70"/>
                </a:lnSpc>
              </a:pPr>
              <a:r>
                <a:rPr lang="en-US" sz="276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Motivo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829905"/>
              <a:ext cx="4590314" cy="3416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50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20200"/>
              <a:ext cx="4590314" cy="1535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79"/>
                </a:lnSpc>
              </a:pPr>
              <a:r>
                <a:rPr lang="en-US" sz="2199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N</a:t>
              </a:r>
              <a:r>
                <a:rPr lang="en-US" sz="2199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ão Linearidade Ajuda a chegar na Generalização para Novos Casos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266418" y="4153055"/>
            <a:ext cx="2816787" cy="2204555"/>
            <a:chOff x="0" y="0"/>
            <a:chExt cx="3755716" cy="293940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66675"/>
              <a:ext cx="3755716" cy="620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70"/>
                </a:lnSpc>
              </a:pPr>
              <a:r>
                <a:rPr lang="en-US" sz="276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Motivo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449583"/>
              <a:ext cx="3755716" cy="4515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56"/>
                </a:lnSpc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929725"/>
              <a:ext cx="3755716" cy="934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860"/>
                </a:lnSpc>
              </a:pPr>
              <a:r>
                <a:rPr lang="en-US" sz="2043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Facilita o aprendizado de  padrões complexos.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4704642" y="4153055"/>
            <a:ext cx="2701458" cy="3238920"/>
            <a:chOff x="0" y="0"/>
            <a:chExt cx="3601944" cy="4318559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66675"/>
              <a:ext cx="3601944" cy="6207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870"/>
                </a:lnSpc>
              </a:pPr>
              <a:r>
                <a:rPr lang="en-US" sz="2764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Motivo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3858565"/>
              <a:ext cx="3601944" cy="4599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3"/>
                </a:lnSpc>
              </a:pP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920200"/>
              <a:ext cx="3601944" cy="23902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907"/>
                </a:lnSpc>
              </a:pPr>
              <a:r>
                <a:rPr lang="en-US" sz="2076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Dado</a:t>
              </a:r>
              <a:r>
                <a:rPr lang="en-US" sz="2076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s Reais, na maioria das vezes,  têm interações complexas entre variáveis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051969" y="3258915"/>
            <a:ext cx="14021736" cy="669290"/>
            <a:chOff x="0" y="0"/>
            <a:chExt cx="18695648" cy="892387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104775"/>
              <a:ext cx="804493" cy="99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1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4575484" y="-104775"/>
              <a:ext cx="804493" cy="99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2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8926794" y="-104775"/>
              <a:ext cx="804493" cy="99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3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13670775" y="-104775"/>
              <a:ext cx="804493" cy="99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4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7891155" y="-104775"/>
              <a:ext cx="804493" cy="9971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</a:pPr>
              <a:r>
                <a:rPr lang="en-US" sz="4400">
                  <a:solidFill>
                    <a:srgbClr val="2B4B82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5</a:t>
              </a:r>
            </a:p>
          </p:txBody>
        </p:sp>
        <p:sp>
          <p:nvSpPr>
            <p:cNvPr name="AutoShape 29" id="29"/>
            <p:cNvSpPr/>
            <p:nvPr/>
          </p:nvSpPr>
          <p:spPr>
            <a:xfrm>
              <a:off x="804493" y="414443"/>
              <a:ext cx="3529461" cy="0"/>
            </a:xfrm>
            <a:prstGeom prst="line">
              <a:avLst/>
            </a:prstGeom>
            <a:ln cap="flat" w="38100">
              <a:solidFill>
                <a:srgbClr val="2B4B8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0" id="30"/>
            <p:cNvSpPr/>
            <p:nvPr/>
          </p:nvSpPr>
          <p:spPr>
            <a:xfrm>
              <a:off x="5397334" y="414443"/>
              <a:ext cx="3529461" cy="0"/>
            </a:xfrm>
            <a:prstGeom prst="line">
              <a:avLst/>
            </a:prstGeom>
            <a:ln cap="flat" w="38100">
              <a:solidFill>
                <a:srgbClr val="2B4B8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1" id="31"/>
            <p:cNvSpPr/>
            <p:nvPr/>
          </p:nvSpPr>
          <p:spPr>
            <a:xfrm>
              <a:off x="9980379" y="414443"/>
              <a:ext cx="3529461" cy="0"/>
            </a:xfrm>
            <a:prstGeom prst="line">
              <a:avLst/>
            </a:prstGeom>
            <a:ln cap="flat" w="38100">
              <a:solidFill>
                <a:srgbClr val="2B4B82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32" id="32"/>
            <p:cNvSpPr/>
            <p:nvPr/>
          </p:nvSpPr>
          <p:spPr>
            <a:xfrm>
              <a:off x="14361695" y="414443"/>
              <a:ext cx="3529461" cy="0"/>
            </a:xfrm>
            <a:prstGeom prst="line">
              <a:avLst/>
            </a:prstGeom>
            <a:ln cap="flat" w="38100">
              <a:solidFill>
                <a:srgbClr val="2B4B82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17455664" y="9421178"/>
            <a:ext cx="627026" cy="657898"/>
            <a:chOff x="0" y="0"/>
            <a:chExt cx="812800" cy="85281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12800" cy="852819"/>
            </a:xfrm>
            <a:custGeom>
              <a:avLst/>
              <a:gdLst/>
              <a:ahLst/>
              <a:cxnLst/>
              <a:rect r="r" b="b" t="t" l="l"/>
              <a:pathLst>
                <a:path h="852819" w="812800">
                  <a:moveTo>
                    <a:pt x="406400" y="0"/>
                  </a:moveTo>
                  <a:cubicBezTo>
                    <a:pt x="181951" y="0"/>
                    <a:pt x="0" y="190910"/>
                    <a:pt x="0" y="426409"/>
                  </a:cubicBezTo>
                  <a:cubicBezTo>
                    <a:pt x="0" y="661909"/>
                    <a:pt x="181951" y="852819"/>
                    <a:pt x="406400" y="852819"/>
                  </a:cubicBezTo>
                  <a:cubicBezTo>
                    <a:pt x="630849" y="852819"/>
                    <a:pt x="812800" y="661909"/>
                    <a:pt x="812800" y="426409"/>
                  </a:cubicBezTo>
                  <a:cubicBezTo>
                    <a:pt x="812800" y="1909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B7CA9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76200" y="32327"/>
              <a:ext cx="660400" cy="7405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03"/>
                </a:lnSpc>
              </a:pPr>
              <a:r>
                <a:rPr lang="en-US" sz="2073">
                  <a:solidFill>
                    <a:srgbClr val="000000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9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DAGopnkxF20</dc:identifier>
  <dcterms:modified xsi:type="dcterms:W3CDTF">2011-08-01T06:04:30Z</dcterms:modified>
  <cp:revision>1</cp:revision>
  <dc:title>Azul Elementos Isométricos e Mockups Tecnologia na Educação Apresentação de Tecnologia</dc:title>
</cp:coreProperties>
</file>